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3" r:id="rId7"/>
    <p:sldId id="262" r:id="rId8"/>
    <p:sldId id="270" r:id="rId9"/>
    <p:sldId id="271" r:id="rId10"/>
    <p:sldId id="272" r:id="rId11"/>
    <p:sldId id="274" r:id="rId12"/>
    <p:sldId id="273" r:id="rId13"/>
    <p:sldId id="275" r:id="rId14"/>
    <p:sldId id="265" r:id="rId15"/>
    <p:sldId id="266" r:id="rId16"/>
    <p:sldId id="267" r:id="rId17"/>
    <p:sldId id="26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andy\Documents\USB%20plus\ALMA\Mandarin%20Forum%20students%20number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AU"/>
  <c:style val="4"/>
  <c:chart>
    <c:plotArea>
      <c:layout>
        <c:manualLayout>
          <c:layoutTarget val="inner"/>
          <c:xMode val="edge"/>
          <c:yMode val="edge"/>
          <c:x val="5.4282461015902533E-2"/>
          <c:y val="4.2534776902887178E-2"/>
          <c:w val="0.90856710925840156"/>
          <c:h val="0.69680774278215263"/>
        </c:manualLayout>
      </c:layout>
      <c:barChart>
        <c:barDir val="col"/>
        <c:grouping val="stacked"/>
        <c:ser>
          <c:idx val="0"/>
          <c:order val="0"/>
          <c:tx>
            <c:strRef>
              <c:f>'School Level'!$H$21</c:f>
              <c:strCache>
                <c:ptCount val="1"/>
                <c:pt idx="0">
                  <c:v>Others in 11 and 12 </c:v>
                </c:pt>
              </c:strCache>
            </c:strRef>
          </c:tx>
          <c:cat>
            <c:strRef>
              <c:f>'School Level'!$F$22:$G$27</c:f>
              <c:strCache>
                <c:ptCount val="6"/>
                <c:pt idx="0">
                  <c:v>Dickson College</c:v>
                </c:pt>
                <c:pt idx="1">
                  <c:v>Gungahlin College</c:v>
                </c:pt>
                <c:pt idx="2">
                  <c:v>Hawker College</c:v>
                </c:pt>
                <c:pt idx="3">
                  <c:v>The Canberra College</c:v>
                </c:pt>
                <c:pt idx="4">
                  <c:v>Lake Tuggeranong College</c:v>
                </c:pt>
                <c:pt idx="5">
                  <c:v>Melba Copland Secondary School</c:v>
                </c:pt>
              </c:strCache>
            </c:strRef>
          </c:cat>
          <c:val>
            <c:numRef>
              <c:f>'School Level'!$H$22:$H$27</c:f>
              <c:numCache>
                <c:formatCode>General</c:formatCode>
                <c:ptCount val="6"/>
                <c:pt idx="0">
                  <c:v>25</c:v>
                </c:pt>
                <c:pt idx="1">
                  <c:v>26</c:v>
                </c:pt>
                <c:pt idx="2">
                  <c:v>18</c:v>
                </c:pt>
                <c:pt idx="3">
                  <c:v>10</c:v>
                </c:pt>
                <c:pt idx="4">
                  <c:v>17</c:v>
                </c:pt>
                <c:pt idx="5">
                  <c:v>6</c:v>
                </c:pt>
              </c:numCache>
            </c:numRef>
          </c:val>
        </c:ser>
        <c:ser>
          <c:idx val="1"/>
          <c:order val="1"/>
          <c:tx>
            <c:strRef>
              <c:f>'School Level'!$I$21</c:f>
              <c:strCache>
                <c:ptCount val="1"/>
                <c:pt idx="0">
                  <c:v>Int in yr 12 </c:v>
                </c:pt>
              </c:strCache>
            </c:strRef>
          </c:tx>
          <c:cat>
            <c:strRef>
              <c:f>'School Level'!$F$22:$G$27</c:f>
              <c:strCache>
                <c:ptCount val="6"/>
                <c:pt idx="0">
                  <c:v>Dickson College</c:v>
                </c:pt>
                <c:pt idx="1">
                  <c:v>Gungahlin College</c:v>
                </c:pt>
                <c:pt idx="2">
                  <c:v>Hawker College</c:v>
                </c:pt>
                <c:pt idx="3">
                  <c:v>The Canberra College</c:v>
                </c:pt>
                <c:pt idx="4">
                  <c:v>Lake Tuggeranong College</c:v>
                </c:pt>
                <c:pt idx="5">
                  <c:v>Melba Copland Secondary School</c:v>
                </c:pt>
              </c:strCache>
            </c:strRef>
          </c:cat>
          <c:val>
            <c:numRef>
              <c:f>'School Level'!$I$22:$I$27</c:f>
              <c:numCache>
                <c:formatCode>General</c:formatCode>
                <c:ptCount val="6"/>
                <c:pt idx="0">
                  <c:v>30</c:v>
                </c:pt>
                <c:pt idx="1">
                  <c:v>3</c:v>
                </c:pt>
                <c:pt idx="2">
                  <c:v>8</c:v>
                </c:pt>
                <c:pt idx="3">
                  <c:v>36</c:v>
                </c:pt>
                <c:pt idx="4">
                  <c:v>3</c:v>
                </c:pt>
                <c:pt idx="5">
                  <c:v>6</c:v>
                </c:pt>
              </c:numCache>
            </c:numRef>
          </c:val>
        </c:ser>
        <c:dLbls/>
        <c:overlap val="100"/>
        <c:axId val="36366592"/>
        <c:axId val="58671104"/>
      </c:barChart>
      <c:catAx>
        <c:axId val="36366592"/>
        <c:scaling>
          <c:orientation val="minMax"/>
        </c:scaling>
        <c:axPos val="b"/>
        <c:tickLblPos val="nextTo"/>
        <c:crossAx val="58671104"/>
        <c:crosses val="autoZero"/>
        <c:auto val="1"/>
        <c:lblAlgn val="ctr"/>
        <c:lblOffset val="100"/>
      </c:catAx>
      <c:valAx>
        <c:axId val="58671104"/>
        <c:scaling>
          <c:orientation val="minMax"/>
        </c:scaling>
        <c:axPos val="l"/>
        <c:majorGridlines/>
        <c:numFmt formatCode="General" sourceLinked="1"/>
        <c:tickLblPos val="nextTo"/>
        <c:crossAx val="36366592"/>
        <c:crosses val="autoZero"/>
        <c:crossBetween val="between"/>
      </c:valAx>
    </c:plotArea>
    <c:legend>
      <c:legendPos val="r"/>
      <c:layout>
        <c:manualLayout>
          <c:xMode val="edge"/>
          <c:yMode val="edge"/>
          <c:x val="0.72916023364726468"/>
          <c:y val="8.7929790026246721E-2"/>
          <c:w val="0.24508897155654971"/>
          <c:h val="0.13704277956044109"/>
        </c:manualLayout>
      </c:layout>
    </c:legend>
    <c:plotVisOnly val="1"/>
    <c:dispBlanksAs val="gap"/>
  </c:chart>
  <c:txPr>
    <a:bodyPr/>
    <a:lstStyle/>
    <a:p>
      <a:pPr>
        <a:defRPr sz="1800"/>
      </a:pPr>
      <a:endParaRPr lang="en-US"/>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72DF2BC-325E-4B04-BB5C-09373CA1F2EB}" type="datetimeFigureOut">
              <a:rPr lang="en-AU" smtClean="0"/>
              <a:pPr/>
              <a:t>13/08/2013</a:t>
            </a:fld>
            <a:endParaRPr lang="en-AU"/>
          </a:p>
        </p:txBody>
      </p:sp>
      <p:sp>
        <p:nvSpPr>
          <p:cNvPr id="17" name="Footer Placeholder 16"/>
          <p:cNvSpPr>
            <a:spLocks noGrp="1"/>
          </p:cNvSpPr>
          <p:nvPr>
            <p:ph type="ftr" sz="quarter" idx="11"/>
          </p:nvPr>
        </p:nvSpPr>
        <p:spPr/>
        <p:txBody>
          <a:bodyPr/>
          <a:lstStyle/>
          <a:p>
            <a:endParaRPr lang="en-AU"/>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907FD693-0378-4314-B763-D46BFF194AC8}" type="slidenum">
              <a:rPr lang="en-AU" smtClean="0"/>
              <a:pPr/>
              <a:t>‹#›</a:t>
            </a:fld>
            <a:endParaRPr lang="en-AU"/>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2DF2BC-325E-4B04-BB5C-09373CA1F2EB}" type="datetimeFigureOut">
              <a:rPr lang="en-AU" smtClean="0"/>
              <a:pPr/>
              <a:t>13/08/2013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07FD693-0378-4314-B763-D46BFF194AC8}"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2DF2BC-325E-4B04-BB5C-09373CA1F2EB}" type="datetimeFigureOut">
              <a:rPr lang="en-AU" smtClean="0"/>
              <a:pPr/>
              <a:t>13/08/2013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07FD693-0378-4314-B763-D46BFF194AC8}"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72DF2BC-325E-4B04-BB5C-09373CA1F2EB}" type="datetimeFigureOut">
              <a:rPr lang="en-AU" smtClean="0"/>
              <a:pPr/>
              <a:t>13/08/2013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07FD693-0378-4314-B763-D46BFF194AC8}" type="slidenum">
              <a:rPr lang="en-AU" smtClean="0"/>
              <a:pPr/>
              <a:t>‹#›</a:t>
            </a:fld>
            <a:endParaRPr lang="en-AU"/>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72DF2BC-325E-4B04-BB5C-09373CA1F2EB}" type="datetimeFigureOut">
              <a:rPr lang="en-AU" smtClean="0"/>
              <a:pPr/>
              <a:t>13/08/2013</a:t>
            </a:fld>
            <a:endParaRPr lang="en-AU"/>
          </a:p>
        </p:txBody>
      </p:sp>
      <p:sp>
        <p:nvSpPr>
          <p:cNvPr id="5" name="Footer Placeholder 4"/>
          <p:cNvSpPr>
            <a:spLocks noGrp="1"/>
          </p:cNvSpPr>
          <p:nvPr>
            <p:ph type="ftr" sz="quarter" idx="11"/>
          </p:nvPr>
        </p:nvSpPr>
        <p:spPr>
          <a:xfrm>
            <a:off x="800100" y="6172200"/>
            <a:ext cx="4000500" cy="457200"/>
          </a:xfrm>
        </p:spPr>
        <p:txBody>
          <a:bodyPr/>
          <a:lstStyle/>
          <a:p>
            <a:endParaRPr lang="en-AU"/>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907FD693-0378-4314-B763-D46BFF194AC8}" type="slidenum">
              <a:rPr lang="en-AU" smtClean="0"/>
              <a:pPr/>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72DF2BC-325E-4B04-BB5C-09373CA1F2EB}" type="datetimeFigureOut">
              <a:rPr lang="en-AU" smtClean="0"/>
              <a:pPr/>
              <a:t>13/08/2013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07FD693-0378-4314-B763-D46BFF194AC8}" type="slidenum">
              <a:rPr lang="en-AU" smtClean="0"/>
              <a:pPr/>
              <a:t>‹#›</a:t>
            </a:fld>
            <a:endParaRPr lang="en-AU"/>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72DF2BC-325E-4B04-BB5C-09373CA1F2EB}" type="datetimeFigureOut">
              <a:rPr lang="en-AU" smtClean="0"/>
              <a:pPr/>
              <a:t>13/08/2013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907FD693-0378-4314-B763-D46BFF194AC8}" type="slidenum">
              <a:rPr lang="en-AU" smtClean="0"/>
              <a:pPr/>
              <a:t>‹#›</a:t>
            </a:fld>
            <a:endParaRPr lang="en-AU"/>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72DF2BC-325E-4B04-BB5C-09373CA1F2EB}" type="datetimeFigureOut">
              <a:rPr lang="en-AU" smtClean="0"/>
              <a:pPr/>
              <a:t>13/08/2013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907FD693-0378-4314-B763-D46BFF194AC8}"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2DF2BC-325E-4B04-BB5C-09373CA1F2EB}" type="datetimeFigureOut">
              <a:rPr lang="en-AU" smtClean="0"/>
              <a:pPr/>
              <a:t>13/08/2013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907FD693-0378-4314-B763-D46BFF194AC8}"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72DF2BC-325E-4B04-BB5C-09373CA1F2EB}" type="datetimeFigureOut">
              <a:rPr lang="en-AU" smtClean="0"/>
              <a:pPr/>
              <a:t>13/08/2013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07FD693-0378-4314-B763-D46BFF194AC8}" type="slidenum">
              <a:rPr lang="en-AU" smtClean="0"/>
              <a:pPr/>
              <a:t>‹#›</a:t>
            </a:fld>
            <a:endParaRPr lang="en-AU"/>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72DF2BC-325E-4B04-BB5C-09373CA1F2EB}" type="datetimeFigureOut">
              <a:rPr lang="en-AU" smtClean="0"/>
              <a:pPr/>
              <a:t>13/08/2013</a:t>
            </a:fld>
            <a:endParaRPr lang="en-AU"/>
          </a:p>
        </p:txBody>
      </p:sp>
      <p:sp>
        <p:nvSpPr>
          <p:cNvPr id="6" name="Footer Placeholder 5"/>
          <p:cNvSpPr>
            <a:spLocks noGrp="1"/>
          </p:cNvSpPr>
          <p:nvPr>
            <p:ph type="ftr" sz="quarter" idx="11"/>
          </p:nvPr>
        </p:nvSpPr>
        <p:spPr>
          <a:xfrm>
            <a:off x="914400" y="6172200"/>
            <a:ext cx="3886200" cy="457200"/>
          </a:xfrm>
        </p:spPr>
        <p:txBody>
          <a:bodyPr/>
          <a:lstStyle/>
          <a:p>
            <a:endParaRPr lang="en-AU"/>
          </a:p>
        </p:txBody>
      </p:sp>
      <p:sp>
        <p:nvSpPr>
          <p:cNvPr id="7" name="Slide Number Placeholder 6"/>
          <p:cNvSpPr>
            <a:spLocks noGrp="1"/>
          </p:cNvSpPr>
          <p:nvPr>
            <p:ph type="sldNum" sz="quarter" idx="12"/>
          </p:nvPr>
        </p:nvSpPr>
        <p:spPr>
          <a:xfrm>
            <a:off x="146304" y="6208776"/>
            <a:ext cx="457200" cy="457200"/>
          </a:xfrm>
        </p:spPr>
        <p:txBody>
          <a:bodyPr/>
          <a:lstStyle/>
          <a:p>
            <a:fld id="{907FD693-0378-4314-B763-D46BFF194AC8}" type="slidenum">
              <a:rPr lang="en-AU" smtClean="0"/>
              <a:pPr/>
              <a:t>‹#›</a:t>
            </a:fld>
            <a:endParaRPr lang="en-AU"/>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72DF2BC-325E-4B04-BB5C-09373CA1F2EB}" type="datetimeFigureOut">
              <a:rPr lang="en-AU" smtClean="0"/>
              <a:pPr/>
              <a:t>13/08/2013</a:t>
            </a:fld>
            <a:endParaRPr lang="en-AU"/>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AU"/>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07FD693-0378-4314-B763-D46BFF194AC8}"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92500" lnSpcReduction="20000"/>
          </a:bodyPr>
          <a:lstStyle/>
          <a:p>
            <a:r>
              <a:rPr lang="en-AU" b="1" dirty="0" smtClean="0">
                <a:solidFill>
                  <a:schemeClr val="tx1"/>
                </a:solidFill>
              </a:rPr>
              <a:t>Dr Mandy Scott</a:t>
            </a:r>
          </a:p>
          <a:p>
            <a:r>
              <a:rPr lang="en-AU" dirty="0" smtClean="0">
                <a:solidFill>
                  <a:schemeClr val="tx1"/>
                </a:solidFill>
              </a:rPr>
              <a:t>  </a:t>
            </a:r>
          </a:p>
          <a:p>
            <a:r>
              <a:rPr lang="en-AU" b="1" dirty="0" smtClean="0">
                <a:solidFill>
                  <a:schemeClr val="tx1"/>
                </a:solidFill>
              </a:rPr>
              <a:t>Saturday </a:t>
            </a:r>
            <a:r>
              <a:rPr lang="en-AU" b="1" dirty="0">
                <a:solidFill>
                  <a:schemeClr val="tx1"/>
                </a:solidFill>
              </a:rPr>
              <a:t>10 August</a:t>
            </a:r>
          </a:p>
          <a:p>
            <a:r>
              <a:rPr lang="en-AU" b="1" dirty="0" smtClean="0">
                <a:solidFill>
                  <a:schemeClr val="tx1"/>
                </a:solidFill>
              </a:rPr>
              <a:t>Australian </a:t>
            </a:r>
            <a:r>
              <a:rPr lang="en-AU" b="1" dirty="0">
                <a:solidFill>
                  <a:schemeClr val="tx1"/>
                </a:solidFill>
              </a:rPr>
              <a:t>National </a:t>
            </a:r>
            <a:r>
              <a:rPr lang="en-AU" b="1" dirty="0" smtClean="0">
                <a:solidFill>
                  <a:schemeClr val="tx1"/>
                </a:solidFill>
              </a:rPr>
              <a:t>University</a:t>
            </a:r>
            <a:endParaRPr lang="en-AU" b="1" dirty="0">
              <a:solidFill>
                <a:schemeClr val="tx1"/>
              </a:solidFill>
            </a:endParaRPr>
          </a:p>
          <a:p>
            <a:endParaRPr lang="en-AU" dirty="0"/>
          </a:p>
        </p:txBody>
      </p:sp>
      <p:sp>
        <p:nvSpPr>
          <p:cNvPr id="2" name="Title 1"/>
          <p:cNvSpPr>
            <a:spLocks noGrp="1"/>
          </p:cNvSpPr>
          <p:nvPr>
            <p:ph type="ctrTitle"/>
          </p:nvPr>
        </p:nvSpPr>
        <p:spPr>
          <a:xfrm>
            <a:off x="179512" y="1505930"/>
            <a:ext cx="8784976" cy="1470025"/>
          </a:xfrm>
        </p:spPr>
        <p:txBody>
          <a:bodyPr>
            <a:normAutofit/>
          </a:bodyPr>
          <a:lstStyle/>
          <a:p>
            <a:r>
              <a:rPr lang="en-AU" sz="4400" dirty="0" smtClean="0"/>
              <a:t>Chinese Language in the ACT region  </a:t>
            </a:r>
            <a:endParaRPr lang="en-AU" sz="4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78098"/>
          </a:xfrm>
        </p:spPr>
        <p:txBody>
          <a:bodyPr>
            <a:normAutofit/>
          </a:bodyPr>
          <a:lstStyle/>
          <a:p>
            <a:r>
              <a:rPr lang="en-AU" b="1" dirty="0" smtClean="0">
                <a:solidFill>
                  <a:schemeClr val="accent1">
                    <a:lumMod val="75000"/>
                  </a:schemeClr>
                </a:solidFill>
                <a:latin typeface="Arial" pitchFamily="34" charset="0"/>
                <a:cs typeface="Arial" pitchFamily="34" charset="0"/>
              </a:rPr>
              <a:t>Comments from NCS parents</a:t>
            </a:r>
            <a:endParaRPr lang="en-AU" b="1" dirty="0">
              <a:solidFill>
                <a:schemeClr val="accent1">
                  <a:lumMod val="75000"/>
                </a:schemeClr>
              </a:solidFill>
              <a:latin typeface="Arial" pitchFamily="34" charset="0"/>
              <a:cs typeface="Arial" pitchFamily="34" charset="0"/>
            </a:endParaRPr>
          </a:p>
        </p:txBody>
      </p:sp>
      <p:sp>
        <p:nvSpPr>
          <p:cNvPr id="3" name="Content Placeholder 2"/>
          <p:cNvSpPr>
            <a:spLocks noGrp="1"/>
          </p:cNvSpPr>
          <p:nvPr>
            <p:ph sz="quarter" idx="1"/>
          </p:nvPr>
        </p:nvSpPr>
        <p:spPr>
          <a:xfrm>
            <a:off x="539552" y="1124744"/>
            <a:ext cx="8280920" cy="5472608"/>
          </a:xfrm>
        </p:spPr>
        <p:txBody>
          <a:bodyPr>
            <a:normAutofit/>
          </a:bodyPr>
          <a:lstStyle/>
          <a:p>
            <a:pPr marL="0" indent="0">
              <a:spcBef>
                <a:spcPts val="600"/>
              </a:spcBef>
              <a:buNone/>
            </a:pPr>
            <a:r>
              <a:rPr lang="en-AU" sz="2800" dirty="0">
                <a:latin typeface="Arial" pitchFamily="34" charset="0"/>
                <a:cs typeface="Arial" pitchFamily="34" charset="0"/>
              </a:rPr>
              <a:t>“I wish we had an alternative to the Saturday morning class, I can foresee a time when one of my children might have to stop due to involvement in a team sport or dance class” </a:t>
            </a:r>
          </a:p>
          <a:p>
            <a:pPr marL="0" indent="0">
              <a:spcBef>
                <a:spcPts val="600"/>
              </a:spcBef>
              <a:buNone/>
            </a:pPr>
            <a:endParaRPr lang="en-AU" sz="2800" dirty="0" smtClean="0">
              <a:latin typeface="Arial" pitchFamily="34" charset="0"/>
              <a:cs typeface="Arial" pitchFamily="34" charset="0"/>
            </a:endParaRPr>
          </a:p>
          <a:p>
            <a:pPr marL="0" indent="0">
              <a:spcBef>
                <a:spcPts val="600"/>
              </a:spcBef>
              <a:buNone/>
            </a:pPr>
            <a:r>
              <a:rPr lang="en-AU" sz="2800" dirty="0" smtClean="0">
                <a:latin typeface="Arial" pitchFamily="34" charset="0"/>
                <a:cs typeface="Arial" pitchFamily="34" charset="0"/>
              </a:rPr>
              <a:t>“</a:t>
            </a:r>
            <a:r>
              <a:rPr lang="en-AU" sz="2800" dirty="0">
                <a:latin typeface="Arial" pitchFamily="34" charset="0"/>
                <a:cs typeface="Arial" pitchFamily="34" charset="0"/>
              </a:rPr>
              <a:t>I wish our schools took </a:t>
            </a:r>
            <a:r>
              <a:rPr lang="en-AU" sz="2800" dirty="0" smtClean="0">
                <a:latin typeface="Arial" pitchFamily="34" charset="0"/>
                <a:cs typeface="Arial" pitchFamily="34" charset="0"/>
              </a:rPr>
              <a:t>2nd </a:t>
            </a:r>
            <a:r>
              <a:rPr lang="en-AU" sz="2800" dirty="0">
                <a:latin typeface="Arial" pitchFamily="34" charset="0"/>
                <a:cs typeface="Arial" pitchFamily="34" charset="0"/>
              </a:rPr>
              <a:t>languages more seriously and expected higher levels of competence from students. I also understand there are issues </a:t>
            </a:r>
            <a:r>
              <a:rPr lang="en-AU" sz="2800" dirty="0" smtClean="0">
                <a:latin typeface="Arial" pitchFamily="34" charset="0"/>
                <a:cs typeface="Arial" pitchFamily="34" charset="0"/>
              </a:rPr>
              <a:t>having </a:t>
            </a:r>
            <a:r>
              <a:rPr lang="en-AU" sz="2800" dirty="0">
                <a:latin typeface="Arial" pitchFamily="34" charset="0"/>
                <a:cs typeface="Arial" pitchFamily="34" charset="0"/>
              </a:rPr>
              <a:t>language speakers teach if they do not have Australian teaching training. Please be more flexible. </a:t>
            </a:r>
            <a:r>
              <a:rPr lang="en-AU" sz="2800" dirty="0" smtClean="0">
                <a:latin typeface="Arial" pitchFamily="34" charset="0"/>
                <a:cs typeface="Arial" pitchFamily="34" charset="0"/>
              </a:rPr>
              <a:t> At </a:t>
            </a:r>
            <a:r>
              <a:rPr lang="en-AU" sz="2800" dirty="0">
                <a:latin typeface="Arial" pitchFamily="34" charset="0"/>
                <a:cs typeface="Arial" pitchFamily="34" charset="0"/>
              </a:rPr>
              <a:t>a minimum they could be teachers' assistants, after school child minders </a:t>
            </a:r>
            <a:r>
              <a:rPr lang="en-AU" sz="2800" dirty="0" err="1">
                <a:latin typeface="Arial" pitchFamily="34" charset="0"/>
                <a:cs typeface="Arial" pitchFamily="34" charset="0"/>
              </a:rPr>
              <a:t>etc</a:t>
            </a:r>
            <a:r>
              <a:rPr lang="en-AU" sz="2800" dirty="0">
                <a:latin typeface="Arial" pitchFamily="34" charset="0"/>
                <a:cs typeface="Arial" pitchFamily="34" charset="0"/>
              </a:rPr>
              <a:t>” </a:t>
            </a:r>
          </a:p>
          <a:p>
            <a:endParaRPr lang="en-AU" dirty="0"/>
          </a:p>
        </p:txBody>
      </p:sp>
    </p:spTree>
    <p:extLst>
      <p:ext uri="{BB962C8B-B14F-4D97-AF65-F5344CB8AC3E}">
        <p14:creationId xmlns:p14="http://schemas.microsoft.com/office/powerpoint/2010/main" xmlns="" val="14990163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4638"/>
            <a:ext cx="8291264" cy="994122"/>
          </a:xfrm>
        </p:spPr>
        <p:txBody>
          <a:bodyPr>
            <a:noAutofit/>
          </a:bodyPr>
          <a:lstStyle/>
          <a:p>
            <a:r>
              <a:rPr lang="en-AU" sz="2400" b="1" dirty="0" smtClean="0">
                <a:solidFill>
                  <a:schemeClr val="accent1">
                    <a:lumMod val="75000"/>
                  </a:schemeClr>
                </a:solidFill>
                <a:latin typeface="Arial" pitchFamily="34" charset="0"/>
                <a:cs typeface="Arial" pitchFamily="34" charset="0"/>
              </a:rPr>
              <a:t>Strengths/good </a:t>
            </a:r>
            <a:r>
              <a:rPr lang="en-AU" sz="2400" b="1" dirty="0">
                <a:solidFill>
                  <a:schemeClr val="accent1">
                    <a:lumMod val="75000"/>
                  </a:schemeClr>
                </a:solidFill>
                <a:latin typeface="Arial" pitchFamily="34" charset="0"/>
                <a:cs typeface="Arial" pitchFamily="34" charset="0"/>
              </a:rPr>
              <a:t>things about </a:t>
            </a:r>
            <a:r>
              <a:rPr lang="en-AU" sz="2400" b="1" dirty="0" smtClean="0">
                <a:solidFill>
                  <a:schemeClr val="accent1">
                    <a:lumMod val="75000"/>
                  </a:schemeClr>
                </a:solidFill>
                <a:latin typeface="Arial" pitchFamily="34" charset="0"/>
                <a:cs typeface="Arial" pitchFamily="34" charset="0"/>
              </a:rPr>
              <a:t>current </a:t>
            </a:r>
            <a:r>
              <a:rPr lang="en-AU" sz="2400" b="1" dirty="0">
                <a:solidFill>
                  <a:schemeClr val="accent1">
                    <a:lumMod val="75000"/>
                  </a:schemeClr>
                </a:solidFill>
                <a:latin typeface="Arial" pitchFamily="34" charset="0"/>
                <a:cs typeface="Arial" pitchFamily="34" charset="0"/>
              </a:rPr>
              <a:t>opportunities for children in Canberra to learn </a:t>
            </a:r>
            <a:r>
              <a:rPr lang="en-AU" sz="2400" b="1" dirty="0" smtClean="0">
                <a:solidFill>
                  <a:schemeClr val="accent1">
                    <a:lumMod val="75000"/>
                  </a:schemeClr>
                </a:solidFill>
                <a:latin typeface="Arial" pitchFamily="34" charset="0"/>
                <a:cs typeface="Arial" pitchFamily="34" charset="0"/>
              </a:rPr>
              <a:t>Mandarin? </a:t>
            </a:r>
            <a:r>
              <a:rPr lang="en-AU" sz="2000" b="1" dirty="0" smtClean="0">
                <a:solidFill>
                  <a:schemeClr val="accent1">
                    <a:lumMod val="75000"/>
                  </a:schemeClr>
                </a:solidFill>
                <a:latin typeface="Arial" pitchFamily="34" charset="0"/>
                <a:cs typeface="Arial" pitchFamily="34" charset="0"/>
              </a:rPr>
              <a:t>(CS parents)  </a:t>
            </a:r>
            <a:endParaRPr lang="en-AU" sz="2000" dirty="0">
              <a:solidFill>
                <a:schemeClr val="accent1">
                  <a:lumMod val="75000"/>
                </a:schemeClr>
              </a:solidFill>
              <a:latin typeface="Arial" pitchFamily="34" charset="0"/>
              <a:cs typeface="Arial" pitchFamily="34" charset="0"/>
            </a:endParaRPr>
          </a:p>
        </p:txBody>
      </p:sp>
      <p:sp>
        <p:nvSpPr>
          <p:cNvPr id="3" name="Content Placeholder 2"/>
          <p:cNvSpPr>
            <a:spLocks noGrp="1"/>
          </p:cNvSpPr>
          <p:nvPr>
            <p:ph sz="quarter" idx="1"/>
          </p:nvPr>
        </p:nvSpPr>
        <p:spPr>
          <a:xfrm>
            <a:off x="395536" y="1556792"/>
            <a:ext cx="8424936" cy="4536504"/>
          </a:xfrm>
        </p:spPr>
        <p:txBody>
          <a:bodyPr>
            <a:normAutofit lnSpcReduction="10000"/>
          </a:bodyPr>
          <a:lstStyle/>
          <a:p>
            <a:r>
              <a:rPr lang="en-AU" sz="2200" dirty="0">
                <a:latin typeface="Arial" pitchFamily="34" charset="0"/>
                <a:cs typeface="Arial" pitchFamily="34" charset="0"/>
              </a:rPr>
              <a:t>Large/growing native-speaking community; strong support </a:t>
            </a:r>
            <a:r>
              <a:rPr lang="en-AU" sz="2200" dirty="0" smtClean="0">
                <a:latin typeface="Arial" pitchFamily="34" charset="0"/>
                <a:cs typeface="Arial" pitchFamily="34" charset="0"/>
              </a:rPr>
              <a:t>for Chinese </a:t>
            </a:r>
            <a:r>
              <a:rPr lang="en-AU" sz="2200" dirty="0">
                <a:latin typeface="Arial" pitchFamily="34" charset="0"/>
                <a:cs typeface="Arial" pitchFamily="34" charset="0"/>
              </a:rPr>
              <a:t>learning, a lot of parents </a:t>
            </a:r>
            <a:r>
              <a:rPr lang="en-AU" sz="2200" dirty="0" smtClean="0">
                <a:latin typeface="Arial" pitchFamily="34" charset="0"/>
                <a:cs typeface="Arial" pitchFamily="34" charset="0"/>
              </a:rPr>
              <a:t>want to send children to </a:t>
            </a:r>
            <a:r>
              <a:rPr lang="en-AU" sz="2200" dirty="0">
                <a:latin typeface="Arial" pitchFamily="34" charset="0"/>
                <a:cs typeface="Arial" pitchFamily="34" charset="0"/>
              </a:rPr>
              <a:t>learn Chinese </a:t>
            </a:r>
          </a:p>
          <a:p>
            <a:r>
              <a:rPr lang="en-AU" sz="2200" dirty="0">
                <a:latin typeface="Arial" pitchFamily="34" charset="0"/>
                <a:cs typeface="Arial" pitchFamily="34" charset="0"/>
              </a:rPr>
              <a:t>A number of low cost Chinese schools in different areas </a:t>
            </a:r>
          </a:p>
          <a:p>
            <a:r>
              <a:rPr lang="en-AU" sz="2200" dirty="0">
                <a:latin typeface="Arial" pitchFamily="34" charset="0"/>
                <a:cs typeface="Arial" pitchFamily="34" charset="0"/>
              </a:rPr>
              <a:t>Availability of immersion/bilingual programs; great opportunity for learning in a more intensive environment than 1-2 hours per week; free public bilingual primary school. </a:t>
            </a:r>
          </a:p>
          <a:p>
            <a:r>
              <a:rPr lang="en-AU" sz="2200" dirty="0">
                <a:latin typeface="Arial" pitchFamily="34" charset="0"/>
                <a:cs typeface="Arial" pitchFamily="34" charset="0"/>
              </a:rPr>
              <a:t>Chinese books at some libraries </a:t>
            </a:r>
          </a:p>
          <a:p>
            <a:r>
              <a:rPr lang="en-AU" sz="2200" dirty="0" smtClean="0">
                <a:latin typeface="Arial" pitchFamily="34" charset="0"/>
                <a:cs typeface="Arial" pitchFamily="34" charset="0"/>
              </a:rPr>
              <a:t>Support </a:t>
            </a:r>
            <a:r>
              <a:rPr lang="en-AU" sz="2200" dirty="0">
                <a:latin typeface="Arial" pitchFamily="34" charset="0"/>
                <a:cs typeface="Arial" pitchFamily="34" charset="0"/>
              </a:rPr>
              <a:t>from local government and Chinese </a:t>
            </a:r>
            <a:r>
              <a:rPr lang="en-AU" sz="2200" dirty="0" smtClean="0">
                <a:latin typeface="Arial" pitchFamily="34" charset="0"/>
                <a:cs typeface="Arial" pitchFamily="34" charset="0"/>
              </a:rPr>
              <a:t>Embassy</a:t>
            </a:r>
          </a:p>
          <a:p>
            <a:r>
              <a:rPr lang="en-AU" sz="2200" dirty="0">
                <a:latin typeface="Arial" pitchFamily="34" charset="0"/>
                <a:cs typeface="Arial" pitchFamily="34" charset="0"/>
              </a:rPr>
              <a:t>Compared to Sydney, there isn't much pressure/competition to excel academically, so we can find leisure time to learn </a:t>
            </a:r>
            <a:r>
              <a:rPr lang="en-AU" sz="2200" dirty="0" smtClean="0">
                <a:latin typeface="Arial" pitchFamily="34" charset="0"/>
                <a:cs typeface="Arial" pitchFamily="34" charset="0"/>
              </a:rPr>
              <a:t>Mandarin </a:t>
            </a:r>
            <a:r>
              <a:rPr lang="en-AU" sz="2200" dirty="0">
                <a:latin typeface="Arial" pitchFamily="34" charset="0"/>
                <a:cs typeface="Arial" pitchFamily="34" charset="0"/>
              </a:rPr>
              <a:t>for pleasure (as opposed to all the free time spent coaching, doing HW). </a:t>
            </a:r>
          </a:p>
          <a:p>
            <a:pPr marL="0" indent="0">
              <a:buNone/>
            </a:pPr>
            <a:endParaRPr lang="en-AU" sz="2000" dirty="0">
              <a:latin typeface="Arial" pitchFamily="34" charset="0"/>
              <a:cs typeface="Arial" pitchFamily="34" charset="0"/>
            </a:endParaRPr>
          </a:p>
        </p:txBody>
      </p:sp>
    </p:spTree>
    <p:extLst>
      <p:ext uri="{BB962C8B-B14F-4D97-AF65-F5344CB8AC3E}">
        <p14:creationId xmlns:p14="http://schemas.microsoft.com/office/powerpoint/2010/main" xmlns="" val="3462899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50106"/>
          </a:xfrm>
        </p:spPr>
        <p:txBody>
          <a:bodyPr>
            <a:normAutofit fontScale="90000"/>
          </a:bodyPr>
          <a:lstStyle/>
          <a:p>
            <a:r>
              <a:rPr lang="en-AU" b="1" dirty="0" smtClean="0">
                <a:solidFill>
                  <a:schemeClr val="accent1">
                    <a:lumMod val="75000"/>
                  </a:schemeClr>
                </a:solidFill>
              </a:rPr>
              <a:t/>
            </a:r>
            <a:br>
              <a:rPr lang="en-AU" b="1" dirty="0" smtClean="0">
                <a:solidFill>
                  <a:schemeClr val="accent1">
                    <a:lumMod val="75000"/>
                  </a:schemeClr>
                </a:solidFill>
              </a:rPr>
            </a:br>
            <a:r>
              <a:rPr lang="en-AU" b="1" dirty="0" smtClean="0">
                <a:solidFill>
                  <a:schemeClr val="accent1">
                    <a:lumMod val="75000"/>
                  </a:schemeClr>
                </a:solidFill>
              </a:rPr>
              <a:t>What </a:t>
            </a:r>
            <a:r>
              <a:rPr lang="en-AU" b="1" dirty="0">
                <a:solidFill>
                  <a:schemeClr val="accent1">
                    <a:lumMod val="75000"/>
                  </a:schemeClr>
                </a:solidFill>
              </a:rPr>
              <a:t>could be improved? </a:t>
            </a:r>
            <a:r>
              <a:rPr lang="en-AU" b="1" dirty="0" smtClean="0">
                <a:solidFill>
                  <a:schemeClr val="accent1">
                    <a:lumMod val="75000"/>
                  </a:schemeClr>
                </a:solidFill>
              </a:rPr>
              <a:t>(CSP)</a:t>
            </a:r>
            <a:endParaRPr lang="en-AU" dirty="0">
              <a:solidFill>
                <a:schemeClr val="accent1">
                  <a:lumMod val="75000"/>
                </a:schemeClr>
              </a:solidFill>
            </a:endParaRPr>
          </a:p>
        </p:txBody>
      </p:sp>
      <p:sp>
        <p:nvSpPr>
          <p:cNvPr id="3" name="Content Placeholder 2"/>
          <p:cNvSpPr>
            <a:spLocks noGrp="1"/>
          </p:cNvSpPr>
          <p:nvPr>
            <p:ph sz="quarter" idx="1"/>
          </p:nvPr>
        </p:nvSpPr>
        <p:spPr>
          <a:xfrm>
            <a:off x="395536" y="1268760"/>
            <a:ext cx="8291264" cy="5256584"/>
          </a:xfrm>
        </p:spPr>
        <p:txBody>
          <a:bodyPr>
            <a:normAutofit fontScale="92500" lnSpcReduction="20000"/>
          </a:bodyPr>
          <a:lstStyle/>
          <a:p>
            <a:r>
              <a:rPr lang="en-AU" dirty="0" smtClean="0">
                <a:latin typeface="Arial" pitchFamily="34" charset="0"/>
                <a:cs typeface="Arial" pitchFamily="34" charset="0"/>
              </a:rPr>
              <a:t>CLS: More </a:t>
            </a:r>
            <a:r>
              <a:rPr lang="en-AU" dirty="0">
                <a:latin typeface="Arial" pitchFamily="34" charset="0"/>
                <a:cs typeface="Arial" pitchFamily="34" charset="0"/>
              </a:rPr>
              <a:t>interesting and appropriate text books and teaching </a:t>
            </a:r>
            <a:r>
              <a:rPr lang="en-AU" dirty="0" smtClean="0">
                <a:latin typeface="Arial" pitchFamily="34" charset="0"/>
                <a:cs typeface="Arial" pitchFamily="34" charset="0"/>
              </a:rPr>
              <a:t>methods. </a:t>
            </a:r>
            <a:r>
              <a:rPr lang="en-AU" dirty="0">
                <a:latin typeface="Arial" pitchFamily="34" charset="0"/>
                <a:cs typeface="Arial" pitchFamily="34" charset="0"/>
              </a:rPr>
              <a:t>Better discipline. Give students interesting things to read, encourage them to write using what they have learnt: sentences, </a:t>
            </a:r>
            <a:r>
              <a:rPr lang="en-AU" dirty="0" smtClean="0">
                <a:latin typeface="Arial" pitchFamily="34" charset="0"/>
                <a:cs typeface="Arial" pitchFamily="34" charset="0"/>
              </a:rPr>
              <a:t>paragraphs</a:t>
            </a:r>
          </a:p>
          <a:p>
            <a:r>
              <a:rPr lang="en-AU" dirty="0">
                <a:latin typeface="Arial" pitchFamily="34" charset="0"/>
                <a:cs typeface="Arial" pitchFamily="34" charset="0"/>
              </a:rPr>
              <a:t>Expand the one day a week intensive Mandarin program, make the program truly bilingual; open a bilingual primary school in the North, as it has a bigger Chinese population. </a:t>
            </a:r>
            <a:r>
              <a:rPr lang="en-AU" dirty="0" smtClean="0">
                <a:latin typeface="Arial" pitchFamily="34" charset="0"/>
                <a:cs typeface="Arial" pitchFamily="34" charset="0"/>
              </a:rPr>
              <a:t> </a:t>
            </a:r>
            <a:endParaRPr lang="en-AU" dirty="0">
              <a:latin typeface="Arial" pitchFamily="34" charset="0"/>
              <a:cs typeface="Arial" pitchFamily="34" charset="0"/>
            </a:endParaRPr>
          </a:p>
          <a:p>
            <a:r>
              <a:rPr lang="en-AU" dirty="0" smtClean="0">
                <a:latin typeface="Arial" pitchFamily="34" charset="0"/>
                <a:cs typeface="Arial" pitchFamily="34" charset="0"/>
              </a:rPr>
              <a:t>School </a:t>
            </a:r>
            <a:r>
              <a:rPr lang="en-AU" dirty="0">
                <a:latin typeface="Arial" pitchFamily="34" charset="0"/>
                <a:cs typeface="Arial" pitchFamily="34" charset="0"/>
              </a:rPr>
              <a:t>and </a:t>
            </a:r>
            <a:r>
              <a:rPr lang="en-AU" dirty="0" smtClean="0">
                <a:latin typeface="Arial" pitchFamily="34" charset="0"/>
                <a:cs typeface="Arial" pitchFamily="34" charset="0"/>
              </a:rPr>
              <a:t>community libraries </a:t>
            </a:r>
            <a:r>
              <a:rPr lang="en-AU" dirty="0">
                <a:latin typeface="Arial" pitchFamily="34" charset="0"/>
                <a:cs typeface="Arial" pitchFamily="34" charset="0"/>
              </a:rPr>
              <a:t>and bookstores should stock more </a:t>
            </a:r>
            <a:r>
              <a:rPr lang="en-AU" dirty="0" smtClean="0">
                <a:latin typeface="Arial" pitchFamily="34" charset="0"/>
                <a:cs typeface="Arial" pitchFamily="34" charset="0"/>
              </a:rPr>
              <a:t>children’s </a:t>
            </a:r>
            <a:r>
              <a:rPr lang="en-AU" dirty="0">
                <a:latin typeface="Arial" pitchFamily="34" charset="0"/>
                <a:cs typeface="Arial" pitchFamily="34" charset="0"/>
              </a:rPr>
              <a:t>Chinese books and Mandarin DVDs.</a:t>
            </a:r>
          </a:p>
          <a:p>
            <a:r>
              <a:rPr lang="en-AU" dirty="0">
                <a:latin typeface="Arial" pitchFamily="34" charset="0"/>
                <a:cs typeface="Arial" pitchFamily="34" charset="0"/>
              </a:rPr>
              <a:t>Organise "play dates" to put Chinese speaking kids in contract with non-Chinese speaking kids </a:t>
            </a:r>
            <a:r>
              <a:rPr lang="en-AU" dirty="0" smtClean="0">
                <a:latin typeface="Arial" pitchFamily="34" charset="0"/>
                <a:cs typeface="Arial" pitchFamily="34" charset="0"/>
              </a:rPr>
              <a:t>currently </a:t>
            </a:r>
            <a:r>
              <a:rPr lang="en-AU" dirty="0">
                <a:latin typeface="Arial" pitchFamily="34" charset="0"/>
                <a:cs typeface="Arial" pitchFamily="34" charset="0"/>
              </a:rPr>
              <a:t>learning Chinese to play together and naturally pick up Chinese </a:t>
            </a:r>
          </a:p>
          <a:p>
            <a:r>
              <a:rPr lang="en-AU" dirty="0">
                <a:latin typeface="Arial" pitchFamily="34" charset="0"/>
                <a:cs typeface="Arial" pitchFamily="34" charset="0"/>
              </a:rPr>
              <a:t>More interactive activities aimed at improving kids' Chinese (outside schools). </a:t>
            </a:r>
          </a:p>
        </p:txBody>
      </p:sp>
    </p:spTree>
    <p:extLst>
      <p:ext uri="{BB962C8B-B14F-4D97-AF65-F5344CB8AC3E}">
        <p14:creationId xmlns:p14="http://schemas.microsoft.com/office/powerpoint/2010/main" xmlns="" val="3834943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74638"/>
            <a:ext cx="8136904" cy="1143000"/>
          </a:xfrm>
        </p:spPr>
        <p:txBody>
          <a:bodyPr>
            <a:normAutofit/>
          </a:bodyPr>
          <a:lstStyle/>
          <a:p>
            <a:r>
              <a:rPr lang="en-AU" sz="3200" b="1" dirty="0" smtClean="0">
                <a:solidFill>
                  <a:schemeClr val="accent1">
                    <a:lumMod val="75000"/>
                  </a:schemeClr>
                </a:solidFill>
                <a:latin typeface="Arial" pitchFamily="34" charset="0"/>
                <a:cs typeface="Arial" pitchFamily="34" charset="0"/>
              </a:rPr>
              <a:t>Comments from Chinese-Speaking parents  </a:t>
            </a:r>
            <a:endParaRPr lang="en-AU" sz="3200" b="1" dirty="0">
              <a:solidFill>
                <a:schemeClr val="accent1">
                  <a:lumMod val="75000"/>
                </a:schemeClr>
              </a:solidFill>
              <a:latin typeface="Arial" pitchFamily="34" charset="0"/>
              <a:cs typeface="Arial" pitchFamily="34" charset="0"/>
            </a:endParaRPr>
          </a:p>
        </p:txBody>
      </p:sp>
      <p:sp>
        <p:nvSpPr>
          <p:cNvPr id="3" name="Content Placeholder 2"/>
          <p:cNvSpPr>
            <a:spLocks noGrp="1"/>
          </p:cNvSpPr>
          <p:nvPr>
            <p:ph sz="quarter" idx="1"/>
          </p:nvPr>
        </p:nvSpPr>
        <p:spPr>
          <a:xfrm>
            <a:off x="539552" y="1628800"/>
            <a:ext cx="8280920" cy="4824536"/>
          </a:xfrm>
        </p:spPr>
        <p:txBody>
          <a:bodyPr>
            <a:normAutofit/>
          </a:bodyPr>
          <a:lstStyle/>
          <a:p>
            <a:pPr marL="0" indent="0">
              <a:spcBef>
                <a:spcPts val="1200"/>
              </a:spcBef>
              <a:buNone/>
            </a:pPr>
            <a:r>
              <a:rPr lang="en-AU" dirty="0" smtClean="0">
                <a:latin typeface="Arial" pitchFamily="34" charset="0"/>
                <a:cs typeface="Arial" pitchFamily="34" charset="0"/>
              </a:rPr>
              <a:t>“</a:t>
            </a:r>
            <a:r>
              <a:rPr lang="en-AU" sz="2400" dirty="0" smtClean="0">
                <a:latin typeface="Arial" pitchFamily="34" charset="0"/>
                <a:cs typeface="Arial" pitchFamily="34" charset="0"/>
              </a:rPr>
              <a:t>Do </a:t>
            </a:r>
            <a:r>
              <a:rPr lang="en-AU" sz="2400" dirty="0">
                <a:latin typeface="Arial" pitchFamily="34" charset="0"/>
                <a:cs typeface="Arial" pitchFamily="34" charset="0"/>
              </a:rPr>
              <a:t>not think Mandarin belongs to the Chinese. Just treat it as an important language and skill, then children will not </a:t>
            </a:r>
            <a:r>
              <a:rPr lang="en-AU" sz="2400" dirty="0" smtClean="0">
                <a:latin typeface="Arial" pitchFamily="34" charset="0"/>
                <a:cs typeface="Arial" pitchFamily="34" charset="0"/>
              </a:rPr>
              <a:t>be against </a:t>
            </a:r>
            <a:r>
              <a:rPr lang="en-AU" sz="2400" dirty="0">
                <a:latin typeface="Arial" pitchFamily="34" charset="0"/>
                <a:cs typeface="Arial" pitchFamily="34" charset="0"/>
              </a:rPr>
              <a:t>learning it. This is also linked to </a:t>
            </a:r>
            <a:r>
              <a:rPr lang="en-AU" sz="2400" dirty="0" smtClean="0">
                <a:latin typeface="Arial" pitchFamily="34" charset="0"/>
                <a:cs typeface="Arial" pitchFamily="34" charset="0"/>
              </a:rPr>
              <a:t>respect for people </a:t>
            </a:r>
            <a:r>
              <a:rPr lang="en-AU" sz="2400" dirty="0">
                <a:latin typeface="Arial" pitchFamily="34" charset="0"/>
                <a:cs typeface="Arial" pitchFamily="34" charset="0"/>
              </a:rPr>
              <a:t>from another culture. When parents respect the culture, </a:t>
            </a:r>
            <a:r>
              <a:rPr lang="en-AU" sz="2400" dirty="0" smtClean="0">
                <a:latin typeface="Arial" pitchFamily="34" charset="0"/>
                <a:cs typeface="Arial" pitchFamily="34" charset="0"/>
              </a:rPr>
              <a:t>children </a:t>
            </a:r>
            <a:r>
              <a:rPr lang="en-AU" sz="2400" dirty="0">
                <a:latin typeface="Arial" pitchFamily="34" charset="0"/>
                <a:cs typeface="Arial" pitchFamily="34" charset="0"/>
              </a:rPr>
              <a:t>are willing to learn the languages and the </a:t>
            </a:r>
            <a:r>
              <a:rPr lang="en-AU" sz="2400" dirty="0" smtClean="0">
                <a:latin typeface="Arial" pitchFamily="34" charset="0"/>
                <a:cs typeface="Arial" pitchFamily="34" charset="0"/>
              </a:rPr>
              <a:t>culture”. </a:t>
            </a:r>
            <a:endParaRPr lang="en-AU" sz="2400" dirty="0">
              <a:latin typeface="Arial" pitchFamily="34" charset="0"/>
              <a:cs typeface="Arial" pitchFamily="34" charset="0"/>
            </a:endParaRPr>
          </a:p>
          <a:p>
            <a:pPr marL="0" indent="0">
              <a:spcBef>
                <a:spcPts val="1800"/>
              </a:spcBef>
              <a:buNone/>
            </a:pPr>
            <a:r>
              <a:rPr lang="en-AU" sz="2400" dirty="0" smtClean="0">
                <a:latin typeface="Arial" pitchFamily="34" charset="0"/>
                <a:cs typeface="Arial" pitchFamily="34" charset="0"/>
              </a:rPr>
              <a:t>“If </a:t>
            </a:r>
            <a:r>
              <a:rPr lang="en-AU" sz="2400" dirty="0">
                <a:latin typeface="Arial" pitchFamily="34" charset="0"/>
                <a:cs typeface="Arial" pitchFamily="34" charset="0"/>
              </a:rPr>
              <a:t>Chinese learning can be a fun experience for children, it will be great. Currently my son doesn't want to go to Chinese school. It's very hard for us to push it. If it can be as fun and enjoyable, I think it will help kids continue going to school to learn </a:t>
            </a:r>
            <a:r>
              <a:rPr lang="en-AU" sz="2400" dirty="0" smtClean="0">
                <a:latin typeface="Arial" pitchFamily="34" charset="0"/>
                <a:cs typeface="Arial" pitchFamily="34" charset="0"/>
              </a:rPr>
              <a:t>Chinese”. </a:t>
            </a:r>
            <a:endParaRPr lang="en-AU" sz="2400" dirty="0">
              <a:latin typeface="Arial" pitchFamily="34" charset="0"/>
              <a:cs typeface="Arial" pitchFamily="34" charset="0"/>
            </a:endParaRPr>
          </a:p>
        </p:txBody>
      </p:sp>
    </p:spTree>
    <p:extLst>
      <p:ext uri="{BB962C8B-B14F-4D97-AF65-F5344CB8AC3E}">
        <p14:creationId xmlns:p14="http://schemas.microsoft.com/office/powerpoint/2010/main" xmlns="" val="29378432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066130"/>
          </a:xfrm>
        </p:spPr>
        <p:txBody>
          <a:bodyPr>
            <a:normAutofit fontScale="90000"/>
          </a:bodyPr>
          <a:lstStyle/>
          <a:p>
            <a:pPr algn="ctr"/>
            <a:r>
              <a:rPr lang="en-AU" sz="3600" b="1" dirty="0" smtClean="0">
                <a:solidFill>
                  <a:schemeClr val="accent1">
                    <a:lumMod val="75000"/>
                  </a:schemeClr>
                </a:solidFill>
              </a:rPr>
              <a:t>Teachers’ survey </a:t>
            </a:r>
            <a:r>
              <a:rPr lang="en-AU" sz="2800" b="1" dirty="0" smtClean="0">
                <a:solidFill>
                  <a:schemeClr val="accent1">
                    <a:lumMod val="75000"/>
                  </a:schemeClr>
                </a:solidFill>
              </a:rPr>
              <a:t>(7 responses)</a:t>
            </a:r>
            <a:br>
              <a:rPr lang="en-AU" sz="2800" b="1" dirty="0" smtClean="0">
                <a:solidFill>
                  <a:schemeClr val="accent1">
                    <a:lumMod val="75000"/>
                  </a:schemeClr>
                </a:solidFill>
              </a:rPr>
            </a:br>
            <a:r>
              <a:rPr lang="en-AU" sz="1600" b="1" dirty="0" smtClean="0">
                <a:solidFill>
                  <a:schemeClr val="accent1">
                    <a:lumMod val="75000"/>
                  </a:schemeClr>
                </a:solidFill>
              </a:rPr>
              <a:t>Five teachers had experience in the types of classes shown in the chart below, one did not identify where they taught (possibly CLS?) and one did private tutoring.   </a:t>
            </a:r>
            <a:endParaRPr lang="en-AU" sz="1600" b="1" dirty="0">
              <a:solidFill>
                <a:schemeClr val="accent1">
                  <a:lumMod val="75000"/>
                </a:schemeClr>
              </a:solidFill>
            </a:endParaRPr>
          </a:p>
        </p:txBody>
      </p:sp>
      <p:pic>
        <p:nvPicPr>
          <p:cNvPr id="4" name="Picture 2" descr="C:\Users\u9503576\AppData\Local\Temp\ChartExport.png"/>
          <p:cNvPicPr>
            <a:picLocks noGrp="1" noChangeAspect="1" noChangeArrowheads="1"/>
          </p:cNvPicPr>
          <p:nvPr>
            <p:ph sz="quarter"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971600" y="1484784"/>
            <a:ext cx="7416824" cy="4767445"/>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22337"/>
            <a:ext cx="7772400" cy="778098"/>
          </a:xfrm>
        </p:spPr>
        <p:txBody>
          <a:bodyPr>
            <a:normAutofit fontScale="90000"/>
          </a:bodyPr>
          <a:lstStyle/>
          <a:p>
            <a:pPr algn="ctr"/>
            <a:r>
              <a:rPr lang="en-AU" b="1" dirty="0" smtClean="0"/>
              <a:t/>
            </a:r>
            <a:br>
              <a:rPr lang="en-AU" b="1" dirty="0" smtClean="0"/>
            </a:br>
            <a:r>
              <a:rPr lang="en-AU" b="1" dirty="0"/>
              <a:t/>
            </a:r>
            <a:br>
              <a:rPr lang="en-AU" b="1" dirty="0"/>
            </a:br>
            <a:r>
              <a:rPr lang="en-AU" sz="3600" b="1" dirty="0" smtClean="0">
                <a:solidFill>
                  <a:schemeClr val="accent1">
                    <a:lumMod val="75000"/>
                  </a:schemeClr>
                </a:solidFill>
                <a:latin typeface="Arial" pitchFamily="34" charset="0"/>
                <a:cs typeface="Arial" pitchFamily="34" charset="0"/>
              </a:rPr>
              <a:t>What </a:t>
            </a:r>
            <a:r>
              <a:rPr lang="en-AU" sz="3600" b="1" dirty="0">
                <a:solidFill>
                  <a:schemeClr val="accent1">
                    <a:lumMod val="75000"/>
                  </a:schemeClr>
                </a:solidFill>
                <a:latin typeface="Arial" pitchFamily="34" charset="0"/>
                <a:cs typeface="Arial" pitchFamily="34" charset="0"/>
              </a:rPr>
              <a:t>are the main challenges</a:t>
            </a:r>
            <a:r>
              <a:rPr lang="en-AU" sz="3600" b="1" dirty="0" smtClean="0">
                <a:solidFill>
                  <a:schemeClr val="accent1">
                    <a:lumMod val="75000"/>
                  </a:schemeClr>
                </a:solidFill>
                <a:latin typeface="Arial" pitchFamily="34" charset="0"/>
                <a:cs typeface="Arial" pitchFamily="34" charset="0"/>
              </a:rPr>
              <a:t>? </a:t>
            </a:r>
            <a:endParaRPr lang="en-AU" sz="3600" b="1" dirty="0">
              <a:solidFill>
                <a:schemeClr val="accent1">
                  <a:lumMod val="75000"/>
                </a:schemeClr>
              </a:solidFill>
              <a:latin typeface="Arial" pitchFamily="34" charset="0"/>
              <a:cs typeface="Arial" pitchFamily="34" charset="0"/>
            </a:endParaRPr>
          </a:p>
        </p:txBody>
      </p:sp>
      <p:sp>
        <p:nvSpPr>
          <p:cNvPr id="3" name="Content Placeholder 2"/>
          <p:cNvSpPr>
            <a:spLocks noGrp="1"/>
          </p:cNvSpPr>
          <p:nvPr>
            <p:ph sz="quarter" idx="1"/>
          </p:nvPr>
        </p:nvSpPr>
        <p:spPr>
          <a:xfrm>
            <a:off x="395536" y="692696"/>
            <a:ext cx="8568952" cy="5976664"/>
          </a:xfrm>
        </p:spPr>
        <p:txBody>
          <a:bodyPr>
            <a:normAutofit fontScale="55000" lnSpcReduction="20000"/>
          </a:bodyPr>
          <a:lstStyle/>
          <a:p>
            <a:pPr marL="0" indent="0">
              <a:buNone/>
            </a:pPr>
            <a:r>
              <a:rPr lang="en-AU" sz="3200" b="1" dirty="0" smtClean="0">
                <a:solidFill>
                  <a:schemeClr val="accent1">
                    <a:lumMod val="75000"/>
                  </a:schemeClr>
                </a:solidFill>
                <a:latin typeface="Arial" pitchFamily="34" charset="0"/>
                <a:cs typeface="Arial" pitchFamily="34" charset="0"/>
              </a:rPr>
              <a:t>TIME </a:t>
            </a:r>
            <a:endParaRPr lang="en-AU" sz="3200" b="1" dirty="0">
              <a:solidFill>
                <a:schemeClr val="accent1">
                  <a:lumMod val="75000"/>
                </a:schemeClr>
              </a:solidFill>
              <a:latin typeface="Arial" pitchFamily="34" charset="0"/>
              <a:cs typeface="Arial" pitchFamily="34" charset="0"/>
            </a:endParaRPr>
          </a:p>
          <a:p>
            <a:pPr lvl="0">
              <a:lnSpc>
                <a:spcPct val="120000"/>
              </a:lnSpc>
              <a:spcBef>
                <a:spcPts val="0"/>
              </a:spcBef>
            </a:pPr>
            <a:r>
              <a:rPr lang="en-AU" sz="3200" b="1" dirty="0">
                <a:latin typeface="Arial" pitchFamily="34" charset="0"/>
                <a:cs typeface="Arial" pitchFamily="34" charset="0"/>
              </a:rPr>
              <a:t>In primary school very little time and resources given to </a:t>
            </a:r>
            <a:r>
              <a:rPr lang="en-AU" sz="3200" b="1" dirty="0" smtClean="0">
                <a:latin typeface="Arial" pitchFamily="34" charset="0"/>
                <a:cs typeface="Arial" pitchFamily="34" charset="0"/>
              </a:rPr>
              <a:t>the study of Mandarin </a:t>
            </a:r>
            <a:r>
              <a:rPr lang="en-AU" sz="3200" dirty="0" smtClean="0">
                <a:latin typeface="Arial" pitchFamily="34" charset="0"/>
                <a:cs typeface="Arial" pitchFamily="34" charset="0"/>
              </a:rPr>
              <a:t>(MS Pre-12</a:t>
            </a:r>
            <a:r>
              <a:rPr lang="en-AU" sz="3200" dirty="0">
                <a:latin typeface="Arial" pitchFamily="34" charset="0"/>
                <a:cs typeface="Arial" pitchFamily="34" charset="0"/>
              </a:rPr>
              <a:t>)  </a:t>
            </a:r>
          </a:p>
          <a:p>
            <a:pPr lvl="0">
              <a:lnSpc>
                <a:spcPct val="120000"/>
              </a:lnSpc>
              <a:spcBef>
                <a:spcPts val="0"/>
              </a:spcBef>
            </a:pPr>
            <a:r>
              <a:rPr lang="en-AU" sz="3200" b="1" dirty="0">
                <a:latin typeface="Arial" pitchFamily="34" charset="0"/>
                <a:cs typeface="Arial" pitchFamily="34" charset="0"/>
              </a:rPr>
              <a:t>Timetabling </a:t>
            </a:r>
            <a:r>
              <a:rPr lang="en-AU" sz="3200" dirty="0">
                <a:latin typeface="Arial" pitchFamily="34" charset="0"/>
                <a:cs typeface="Arial" pitchFamily="34" charset="0"/>
              </a:rPr>
              <a:t>(MS K-12</a:t>
            </a:r>
            <a:r>
              <a:rPr lang="en-AU" sz="3200" dirty="0" smtClean="0">
                <a:latin typeface="Arial" pitchFamily="34" charset="0"/>
                <a:cs typeface="Arial" pitchFamily="34" charset="0"/>
              </a:rPr>
              <a:t>); </a:t>
            </a:r>
            <a:r>
              <a:rPr lang="en-AU" sz="3200" b="1" dirty="0" smtClean="0">
                <a:latin typeface="Arial" pitchFamily="34" charset="0"/>
                <a:cs typeface="Arial" pitchFamily="34" charset="0"/>
              </a:rPr>
              <a:t>time to </a:t>
            </a:r>
            <a:r>
              <a:rPr lang="en-AU" sz="3200" b="1" dirty="0">
                <a:latin typeface="Arial" pitchFamily="34" charset="0"/>
                <a:cs typeface="Arial" pitchFamily="34" charset="0"/>
              </a:rPr>
              <a:t>work together for the activity to be materialized. </a:t>
            </a:r>
            <a:r>
              <a:rPr lang="en-AU" sz="3200" dirty="0">
                <a:latin typeface="Arial" pitchFamily="34" charset="0"/>
                <a:cs typeface="Arial" pitchFamily="34" charset="0"/>
              </a:rPr>
              <a:t>(MS 7-12</a:t>
            </a:r>
            <a:r>
              <a:rPr lang="en-AU" sz="3200" dirty="0" smtClean="0">
                <a:latin typeface="Arial" pitchFamily="34" charset="0"/>
                <a:cs typeface="Arial" pitchFamily="34" charset="0"/>
              </a:rPr>
              <a:t>)</a:t>
            </a:r>
            <a:r>
              <a:rPr lang="en-AU" sz="3200" dirty="0">
                <a:latin typeface="Arial" pitchFamily="34" charset="0"/>
                <a:cs typeface="Arial" pitchFamily="34" charset="0"/>
              </a:rPr>
              <a:t> </a:t>
            </a:r>
            <a:endParaRPr lang="en-AU" sz="3200" dirty="0" smtClean="0">
              <a:latin typeface="Arial" pitchFamily="34" charset="0"/>
              <a:cs typeface="Arial" pitchFamily="34" charset="0"/>
            </a:endParaRPr>
          </a:p>
          <a:p>
            <a:pPr>
              <a:lnSpc>
                <a:spcPct val="120000"/>
              </a:lnSpc>
              <a:spcBef>
                <a:spcPts val="0"/>
              </a:spcBef>
            </a:pPr>
            <a:r>
              <a:rPr lang="en-AU" sz="3200" b="1" dirty="0">
                <a:latin typeface="Arial" pitchFamily="34" charset="0"/>
                <a:cs typeface="Arial" pitchFamily="34" charset="0"/>
              </a:rPr>
              <a:t>Not enough Chinese learning and practice between lessons </a:t>
            </a:r>
            <a:r>
              <a:rPr lang="en-AU" sz="3200" dirty="0">
                <a:latin typeface="Arial" pitchFamily="34" charset="0"/>
                <a:cs typeface="Arial" pitchFamily="34" charset="0"/>
              </a:rPr>
              <a:t>(CLS</a:t>
            </a:r>
            <a:r>
              <a:rPr lang="en-AU" sz="3200" dirty="0" smtClean="0">
                <a:latin typeface="Arial" pitchFamily="34" charset="0"/>
                <a:cs typeface="Arial" pitchFamily="34" charset="0"/>
              </a:rPr>
              <a:t>?)</a:t>
            </a:r>
          </a:p>
          <a:p>
            <a:pPr marL="0" indent="0">
              <a:buNone/>
            </a:pPr>
            <a:r>
              <a:rPr lang="en-AU" sz="3200" b="1" dirty="0">
                <a:solidFill>
                  <a:schemeClr val="accent1">
                    <a:lumMod val="75000"/>
                  </a:schemeClr>
                </a:solidFill>
                <a:latin typeface="Arial" pitchFamily="34" charset="0"/>
                <a:cs typeface="Arial" pitchFamily="34" charset="0"/>
              </a:rPr>
              <a:t>RESOURCES  </a:t>
            </a:r>
            <a:r>
              <a:rPr lang="en-AU" sz="2000" b="1" dirty="0">
                <a:solidFill>
                  <a:schemeClr val="accent1">
                    <a:lumMod val="75000"/>
                  </a:schemeClr>
                </a:solidFill>
                <a:latin typeface="Arial" pitchFamily="34" charset="0"/>
                <a:cs typeface="Arial" pitchFamily="34" charset="0"/>
              </a:rPr>
              <a:t>                       </a:t>
            </a:r>
          </a:p>
          <a:p>
            <a:r>
              <a:rPr lang="en-AU" sz="3200" b="1" dirty="0">
                <a:latin typeface="Arial" pitchFamily="34" charset="0"/>
                <a:cs typeface="Arial" pitchFamily="34" charset="0"/>
              </a:rPr>
              <a:t>Boring and old textbooks </a:t>
            </a:r>
            <a:r>
              <a:rPr lang="en-AU" sz="3200" dirty="0">
                <a:latin typeface="Arial" pitchFamily="34" charset="0"/>
                <a:cs typeface="Arial" pitchFamily="34" charset="0"/>
              </a:rPr>
              <a:t>(CLS</a:t>
            </a:r>
            <a:r>
              <a:rPr lang="en-AU" sz="3200" dirty="0" smtClean="0">
                <a:latin typeface="Arial" pitchFamily="34" charset="0"/>
                <a:cs typeface="Arial" pitchFamily="34" charset="0"/>
              </a:rPr>
              <a:t>?)</a:t>
            </a:r>
            <a:endParaRPr lang="en-AU" sz="3200" dirty="0">
              <a:latin typeface="Arial" pitchFamily="34" charset="0"/>
              <a:cs typeface="Arial" pitchFamily="34" charset="0"/>
            </a:endParaRPr>
          </a:p>
          <a:p>
            <a:pPr marL="0" indent="0">
              <a:buNone/>
            </a:pPr>
            <a:r>
              <a:rPr lang="en-AU" sz="3200" b="1" dirty="0">
                <a:solidFill>
                  <a:schemeClr val="accent1">
                    <a:lumMod val="75000"/>
                  </a:schemeClr>
                </a:solidFill>
                <a:latin typeface="Arial" pitchFamily="34" charset="0"/>
                <a:cs typeface="Arial" pitchFamily="34" charset="0"/>
              </a:rPr>
              <a:t>INTEREST/ABILITY </a:t>
            </a:r>
          </a:p>
          <a:p>
            <a:pPr lvl="0">
              <a:spcBef>
                <a:spcPts val="300"/>
              </a:spcBef>
            </a:pPr>
            <a:r>
              <a:rPr lang="en-AU" sz="3200" b="1" dirty="0">
                <a:latin typeface="Arial" pitchFamily="34" charset="0"/>
                <a:cs typeface="Arial" pitchFamily="34" charset="0"/>
              </a:rPr>
              <a:t>In </a:t>
            </a:r>
            <a:r>
              <a:rPr lang="en-AU" sz="3200" b="1" dirty="0" smtClean="0">
                <a:latin typeface="Arial" pitchFamily="34" charset="0"/>
                <a:cs typeface="Arial" pitchFamily="34" charset="0"/>
              </a:rPr>
              <a:t>7-8 </a:t>
            </a:r>
            <a:r>
              <a:rPr lang="en-AU" sz="3200" b="1" dirty="0">
                <a:latin typeface="Arial" pitchFamily="34" charset="0"/>
                <a:cs typeface="Arial" pitchFamily="34" charset="0"/>
              </a:rPr>
              <a:t>classes mainstream students not all </a:t>
            </a:r>
            <a:r>
              <a:rPr lang="en-AU" sz="3200" b="1" dirty="0" smtClean="0">
                <a:latin typeface="Arial" pitchFamily="34" charset="0"/>
                <a:cs typeface="Arial" pitchFamily="34" charset="0"/>
              </a:rPr>
              <a:t>necessarily </a:t>
            </a:r>
            <a:r>
              <a:rPr lang="en-AU" sz="3200" b="1" dirty="0">
                <a:latin typeface="Arial" pitchFamily="34" charset="0"/>
                <a:cs typeface="Arial" pitchFamily="34" charset="0"/>
              </a:rPr>
              <a:t>interested or </a:t>
            </a:r>
            <a:r>
              <a:rPr lang="en-AU" sz="3200" b="1" dirty="0" smtClean="0">
                <a:latin typeface="Arial" pitchFamily="34" charset="0"/>
                <a:cs typeface="Arial" pitchFamily="34" charset="0"/>
              </a:rPr>
              <a:t>capable </a:t>
            </a:r>
            <a:r>
              <a:rPr lang="en-AU" sz="3200" b="1" dirty="0">
                <a:latin typeface="Arial" pitchFamily="34" charset="0"/>
                <a:cs typeface="Arial" pitchFamily="34" charset="0"/>
              </a:rPr>
              <a:t>to learn another language if they cannot </a:t>
            </a:r>
            <a:r>
              <a:rPr lang="en-AU" sz="3200" b="1" dirty="0" smtClean="0">
                <a:latin typeface="Arial" pitchFamily="34" charset="0"/>
                <a:cs typeface="Arial" pitchFamily="34" charset="0"/>
              </a:rPr>
              <a:t>master  their first </a:t>
            </a:r>
            <a:r>
              <a:rPr lang="en-AU" sz="3200" b="1" dirty="0">
                <a:latin typeface="Arial" pitchFamily="34" charset="0"/>
                <a:cs typeface="Arial" pitchFamily="34" charset="0"/>
              </a:rPr>
              <a:t>language </a:t>
            </a:r>
            <a:r>
              <a:rPr lang="en-AU" sz="3200" dirty="0">
                <a:latin typeface="Arial" pitchFamily="34" charset="0"/>
                <a:cs typeface="Arial" pitchFamily="34" charset="0"/>
              </a:rPr>
              <a:t>(MS 7-12).</a:t>
            </a:r>
          </a:p>
          <a:p>
            <a:pPr lvl="0">
              <a:spcBef>
                <a:spcPts val="300"/>
              </a:spcBef>
            </a:pPr>
            <a:r>
              <a:rPr lang="en-AU" sz="3200" b="1" dirty="0">
                <a:latin typeface="Arial" pitchFamily="34" charset="0"/>
                <a:cs typeface="Arial" pitchFamily="34" charset="0"/>
              </a:rPr>
              <a:t>Students don't like writing </a:t>
            </a:r>
            <a:r>
              <a:rPr lang="en-AU" sz="3200" dirty="0">
                <a:latin typeface="Arial" pitchFamily="34" charset="0"/>
                <a:cs typeface="Arial" pitchFamily="34" charset="0"/>
              </a:rPr>
              <a:t>(CLS</a:t>
            </a:r>
            <a:r>
              <a:rPr lang="en-AU" sz="3200" dirty="0" smtClean="0">
                <a:latin typeface="Arial" pitchFamily="34" charset="0"/>
                <a:cs typeface="Arial" pitchFamily="34" charset="0"/>
              </a:rPr>
              <a:t>?)</a:t>
            </a:r>
            <a:endParaRPr lang="en-AU" sz="3200" dirty="0">
              <a:latin typeface="Arial" pitchFamily="34" charset="0"/>
              <a:cs typeface="Arial" pitchFamily="34" charset="0"/>
            </a:endParaRPr>
          </a:p>
          <a:p>
            <a:pPr lvl="0">
              <a:spcBef>
                <a:spcPts val="300"/>
              </a:spcBef>
            </a:pPr>
            <a:r>
              <a:rPr lang="en-AU" sz="3200" b="1" dirty="0">
                <a:latin typeface="Arial" pitchFamily="34" charset="0"/>
                <a:cs typeface="Arial" pitchFamily="34" charset="0"/>
              </a:rPr>
              <a:t>To get a sufficient number of students in Beginning Chinese </a:t>
            </a:r>
            <a:r>
              <a:rPr lang="en-AU" sz="3200" dirty="0">
                <a:latin typeface="Arial" pitchFamily="34" charset="0"/>
                <a:cs typeface="Arial" pitchFamily="34" charset="0"/>
              </a:rPr>
              <a:t>(MS11/12).</a:t>
            </a:r>
          </a:p>
          <a:p>
            <a:pPr marL="0" indent="0">
              <a:buNone/>
            </a:pPr>
            <a:r>
              <a:rPr lang="en-AU" sz="3200" b="1" dirty="0" smtClean="0">
                <a:solidFill>
                  <a:schemeClr val="accent1">
                    <a:lumMod val="75000"/>
                  </a:schemeClr>
                </a:solidFill>
                <a:latin typeface="Arial" pitchFamily="34" charset="0"/>
                <a:cs typeface="Arial" pitchFamily="34" charset="0"/>
              </a:rPr>
              <a:t>ATTITUDES</a:t>
            </a:r>
          </a:p>
          <a:p>
            <a:pPr lvl="0">
              <a:spcBef>
                <a:spcPts val="300"/>
              </a:spcBef>
            </a:pPr>
            <a:r>
              <a:rPr lang="en-AU" sz="3200" b="1" dirty="0">
                <a:latin typeface="Arial" pitchFamily="34" charset="0"/>
                <a:cs typeface="Arial" pitchFamily="34" charset="0"/>
              </a:rPr>
              <a:t>Families are still racist, </a:t>
            </a:r>
            <a:r>
              <a:rPr lang="en-AU" sz="3200" b="1" dirty="0" smtClean="0">
                <a:latin typeface="Arial" pitchFamily="34" charset="0"/>
                <a:cs typeface="Arial" pitchFamily="34" charset="0"/>
              </a:rPr>
              <a:t>biased </a:t>
            </a:r>
            <a:r>
              <a:rPr lang="en-AU" sz="3200" b="1" dirty="0">
                <a:latin typeface="Arial" pitchFamily="34" charset="0"/>
                <a:cs typeface="Arial" pitchFamily="34" charset="0"/>
              </a:rPr>
              <a:t>and bigoted. Teachers are still </a:t>
            </a:r>
            <a:r>
              <a:rPr lang="en-AU" sz="3200" b="1" dirty="0" smtClean="0">
                <a:latin typeface="Arial" pitchFamily="34" charset="0"/>
                <a:cs typeface="Arial" pitchFamily="34" charset="0"/>
              </a:rPr>
              <a:t>biased </a:t>
            </a:r>
            <a:r>
              <a:rPr lang="en-AU" sz="3200" dirty="0">
                <a:latin typeface="Arial" pitchFamily="34" charset="0"/>
                <a:cs typeface="Arial" pitchFamily="34" charset="0"/>
              </a:rPr>
              <a:t>(PreSch-12).</a:t>
            </a:r>
          </a:p>
          <a:p>
            <a:pPr lvl="0">
              <a:spcBef>
                <a:spcPts val="300"/>
              </a:spcBef>
            </a:pPr>
            <a:r>
              <a:rPr lang="en-AU" sz="3200" b="1" dirty="0">
                <a:latin typeface="Arial" pitchFamily="34" charset="0"/>
                <a:cs typeface="Arial" pitchFamily="34" charset="0"/>
              </a:rPr>
              <a:t>The majority of parents expect the Chinese school to take all the responsibilities for their children's learning. </a:t>
            </a:r>
            <a:r>
              <a:rPr lang="en-AU" sz="3200" dirty="0">
                <a:latin typeface="Arial" pitchFamily="34" charset="0"/>
                <a:cs typeface="Arial" pitchFamily="34" charset="0"/>
              </a:rPr>
              <a:t>(CLS</a:t>
            </a:r>
            <a:r>
              <a:rPr lang="en-AU" sz="3200" dirty="0" smtClean="0">
                <a:latin typeface="Arial" pitchFamily="34" charset="0"/>
                <a:cs typeface="Arial" pitchFamily="34" charset="0"/>
              </a:rPr>
              <a:t>?)</a:t>
            </a:r>
          </a:p>
          <a:p>
            <a:pPr marL="0" indent="0">
              <a:buNone/>
            </a:pPr>
            <a:r>
              <a:rPr lang="en-AU" sz="3200" b="1" dirty="0" smtClean="0">
                <a:solidFill>
                  <a:schemeClr val="accent1">
                    <a:lumMod val="75000"/>
                  </a:schemeClr>
                </a:solidFill>
                <a:latin typeface="Arial" pitchFamily="34" charset="0"/>
                <a:cs typeface="Arial" pitchFamily="34" charset="0"/>
              </a:rPr>
              <a:t>PRODUCTIVE </a:t>
            </a:r>
            <a:r>
              <a:rPr lang="en-AU" sz="3200" b="1" dirty="0">
                <a:solidFill>
                  <a:schemeClr val="accent1">
                    <a:lumMod val="75000"/>
                  </a:schemeClr>
                </a:solidFill>
                <a:latin typeface="Arial" pitchFamily="34" charset="0"/>
                <a:cs typeface="Arial" pitchFamily="34" charset="0"/>
              </a:rPr>
              <a:t>SKILLS </a:t>
            </a:r>
          </a:p>
          <a:p>
            <a:pPr lvl="0">
              <a:spcBef>
                <a:spcPts val="600"/>
              </a:spcBef>
            </a:pPr>
            <a:r>
              <a:rPr lang="en-AU" sz="3200" b="1" dirty="0">
                <a:latin typeface="Arial" pitchFamily="34" charset="0"/>
                <a:cs typeface="Arial" pitchFamily="34" charset="0"/>
              </a:rPr>
              <a:t>Tones, writing characters </a:t>
            </a:r>
            <a:r>
              <a:rPr lang="en-AU" sz="3200" dirty="0">
                <a:latin typeface="Arial" pitchFamily="34" charset="0"/>
                <a:cs typeface="Arial" pitchFamily="34" charset="0"/>
              </a:rPr>
              <a:t>(Private tutoring); </a:t>
            </a:r>
            <a:r>
              <a:rPr lang="en-AU" sz="3200" b="1" dirty="0">
                <a:latin typeface="Arial" pitchFamily="34" charset="0"/>
                <a:cs typeface="Arial" pitchFamily="34" charset="0"/>
              </a:rPr>
              <a:t>Speaking and writing </a:t>
            </a:r>
            <a:r>
              <a:rPr lang="en-AU" sz="3200" dirty="0">
                <a:latin typeface="Arial" pitchFamily="34" charset="0"/>
                <a:cs typeface="Arial" pitchFamily="34" charset="0"/>
              </a:rPr>
              <a:t>(MS 11/12)</a:t>
            </a:r>
          </a:p>
          <a:p>
            <a:endParaRPr lang="en-AU" sz="3200" b="1" dirty="0" smtClean="0"/>
          </a:p>
          <a:p>
            <a:pPr lvl="0"/>
            <a:endParaRPr lang="en-AU" sz="2900" dirty="0"/>
          </a:p>
          <a:p>
            <a:pPr marL="0" indent="0">
              <a:buNone/>
            </a:pPr>
            <a:endParaRPr lang="en-AU" dirty="0"/>
          </a:p>
        </p:txBody>
      </p:sp>
    </p:spTree>
    <p:extLst>
      <p:ext uri="{BB962C8B-B14F-4D97-AF65-F5344CB8AC3E}">
        <p14:creationId xmlns:p14="http://schemas.microsoft.com/office/powerpoint/2010/main" xmlns="" val="28060093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76456" cy="1008112"/>
          </a:xfrm>
        </p:spPr>
        <p:txBody>
          <a:bodyPr>
            <a:normAutofit fontScale="90000"/>
          </a:bodyPr>
          <a:lstStyle/>
          <a:p>
            <a:r>
              <a:rPr lang="en-AU" b="1" dirty="0" smtClean="0"/>
              <a:t/>
            </a:r>
            <a:br>
              <a:rPr lang="en-AU" b="1" dirty="0" smtClean="0"/>
            </a:br>
            <a:r>
              <a:rPr lang="en-AU" b="1" dirty="0"/>
              <a:t/>
            </a:r>
            <a:br>
              <a:rPr lang="en-AU" b="1" dirty="0"/>
            </a:br>
            <a:r>
              <a:rPr lang="en-AU" b="1" dirty="0" smtClean="0">
                <a:solidFill>
                  <a:schemeClr val="accent1">
                    <a:lumMod val="75000"/>
                  </a:schemeClr>
                </a:solidFill>
                <a:latin typeface="Arial" pitchFamily="34" charset="0"/>
                <a:cs typeface="Arial" pitchFamily="34" charset="0"/>
              </a:rPr>
              <a:t>W</a:t>
            </a:r>
            <a:r>
              <a:rPr lang="en-AU" sz="3100" b="1" dirty="0" smtClean="0">
                <a:solidFill>
                  <a:schemeClr val="accent1">
                    <a:lumMod val="75000"/>
                  </a:schemeClr>
                </a:solidFill>
                <a:latin typeface="Arial" pitchFamily="34" charset="0"/>
                <a:cs typeface="Arial" pitchFamily="34" charset="0"/>
              </a:rPr>
              <a:t>hat  would </a:t>
            </a:r>
            <a:r>
              <a:rPr lang="en-AU" sz="3100" b="1" dirty="0">
                <a:solidFill>
                  <a:schemeClr val="accent1">
                    <a:lumMod val="75000"/>
                  </a:schemeClr>
                </a:solidFill>
                <a:latin typeface="Arial" pitchFamily="34" charset="0"/>
                <a:cs typeface="Arial" pitchFamily="34" charset="0"/>
              </a:rPr>
              <a:t>help </a:t>
            </a:r>
            <a:r>
              <a:rPr lang="en-AU" sz="3100" b="1" dirty="0" smtClean="0">
                <a:solidFill>
                  <a:schemeClr val="accent1">
                    <a:lumMod val="75000"/>
                  </a:schemeClr>
                </a:solidFill>
                <a:latin typeface="Arial" pitchFamily="34" charset="0"/>
                <a:cs typeface="Arial" pitchFamily="34" charset="0"/>
              </a:rPr>
              <a:t>improve outcomes in </a:t>
            </a:r>
            <a:r>
              <a:rPr lang="en-AU" sz="3100" b="1" dirty="0">
                <a:solidFill>
                  <a:schemeClr val="accent1">
                    <a:lumMod val="75000"/>
                  </a:schemeClr>
                </a:solidFill>
                <a:latin typeface="Arial" pitchFamily="34" charset="0"/>
                <a:cs typeface="Arial" pitchFamily="34" charset="0"/>
              </a:rPr>
              <a:t>terms of communicative abilities in Mandarin</a:t>
            </a:r>
            <a:r>
              <a:rPr lang="en-AU" sz="3100" b="1" dirty="0" smtClean="0">
                <a:solidFill>
                  <a:schemeClr val="accent1">
                    <a:lumMod val="75000"/>
                  </a:schemeClr>
                </a:solidFill>
                <a:latin typeface="Arial" pitchFamily="34" charset="0"/>
                <a:cs typeface="Arial" pitchFamily="34" charset="0"/>
              </a:rPr>
              <a:t>? </a:t>
            </a:r>
            <a:endParaRPr lang="en-AU" sz="3100" b="1" dirty="0">
              <a:solidFill>
                <a:schemeClr val="accent1">
                  <a:lumMod val="75000"/>
                </a:schemeClr>
              </a:solidFill>
              <a:latin typeface="Arial" pitchFamily="34" charset="0"/>
              <a:cs typeface="Arial" pitchFamily="34" charset="0"/>
            </a:endParaRPr>
          </a:p>
        </p:txBody>
      </p:sp>
      <p:sp>
        <p:nvSpPr>
          <p:cNvPr id="3" name="Content Placeholder 2"/>
          <p:cNvSpPr>
            <a:spLocks noGrp="1"/>
          </p:cNvSpPr>
          <p:nvPr>
            <p:ph sz="quarter" idx="1"/>
          </p:nvPr>
        </p:nvSpPr>
        <p:spPr>
          <a:xfrm>
            <a:off x="395536" y="1340768"/>
            <a:ext cx="8424936" cy="5256584"/>
          </a:xfrm>
        </p:spPr>
        <p:txBody>
          <a:bodyPr>
            <a:normAutofit fontScale="77500" lnSpcReduction="20000"/>
          </a:bodyPr>
          <a:lstStyle/>
          <a:p>
            <a:pPr marL="0" indent="0">
              <a:buNone/>
            </a:pPr>
            <a:r>
              <a:rPr lang="en-AU" b="1" dirty="0" smtClean="0">
                <a:solidFill>
                  <a:schemeClr val="accent1">
                    <a:lumMod val="75000"/>
                  </a:schemeClr>
                </a:solidFill>
                <a:latin typeface="Arial" pitchFamily="34" charset="0"/>
                <a:cs typeface="Arial" pitchFamily="34" charset="0"/>
              </a:rPr>
              <a:t>RESOURCES    </a:t>
            </a:r>
            <a:r>
              <a:rPr lang="en-AU" b="1" dirty="0" smtClean="0">
                <a:solidFill>
                  <a:schemeClr val="accent1">
                    <a:lumMod val="75000"/>
                  </a:schemeClr>
                </a:solidFill>
              </a:rPr>
              <a:t>                        </a:t>
            </a:r>
          </a:p>
          <a:p>
            <a:pPr lvl="0"/>
            <a:r>
              <a:rPr lang="en-AU" b="1" dirty="0" smtClean="0">
                <a:latin typeface="Arial" pitchFamily="34" charset="0"/>
                <a:cs typeface="Arial" pitchFamily="34" charset="0"/>
              </a:rPr>
              <a:t>Students </a:t>
            </a:r>
            <a:r>
              <a:rPr lang="en-AU" b="1" dirty="0">
                <a:latin typeface="Arial" pitchFamily="34" charset="0"/>
                <a:cs typeface="Arial" pitchFamily="34" charset="0"/>
              </a:rPr>
              <a:t>need to be in an environment with native speakers and activities that use the spoken language </a:t>
            </a:r>
            <a:r>
              <a:rPr lang="en-AU" dirty="0">
                <a:latin typeface="Arial" pitchFamily="34" charset="0"/>
                <a:cs typeface="Arial" pitchFamily="34" charset="0"/>
              </a:rPr>
              <a:t>(MS 7-12).</a:t>
            </a:r>
          </a:p>
          <a:p>
            <a:pPr lvl="0"/>
            <a:r>
              <a:rPr lang="en-AU" b="1" dirty="0">
                <a:latin typeface="Arial" pitchFamily="34" charset="0"/>
                <a:cs typeface="Arial" pitchFamily="34" charset="0"/>
              </a:rPr>
              <a:t>Access to native speakers and really life interactions </a:t>
            </a:r>
            <a:r>
              <a:rPr lang="en-AU" dirty="0">
                <a:latin typeface="Arial" pitchFamily="34" charset="0"/>
                <a:cs typeface="Arial" pitchFamily="34" charset="0"/>
              </a:rPr>
              <a:t>(preSch-12</a:t>
            </a:r>
            <a:r>
              <a:rPr lang="en-AU" dirty="0" smtClean="0">
                <a:latin typeface="Arial" pitchFamily="34" charset="0"/>
                <a:cs typeface="Arial" pitchFamily="34" charset="0"/>
              </a:rPr>
              <a:t>)</a:t>
            </a:r>
          </a:p>
          <a:p>
            <a:r>
              <a:rPr lang="en-AU" b="1" dirty="0">
                <a:latin typeface="Arial" pitchFamily="34" charset="0"/>
                <a:cs typeface="Arial" pitchFamily="34" charset="0"/>
              </a:rPr>
              <a:t>A good textbook </a:t>
            </a:r>
            <a:r>
              <a:rPr lang="en-AU" dirty="0">
                <a:latin typeface="Arial" pitchFamily="34" charset="0"/>
                <a:cs typeface="Arial" pitchFamily="34" charset="0"/>
              </a:rPr>
              <a:t>(CLS?); </a:t>
            </a:r>
            <a:r>
              <a:rPr lang="en-AU" b="1" dirty="0">
                <a:latin typeface="Arial" pitchFamily="34" charset="0"/>
                <a:cs typeface="Arial" pitchFamily="34" charset="0"/>
              </a:rPr>
              <a:t>learning materials </a:t>
            </a:r>
            <a:r>
              <a:rPr lang="en-AU" dirty="0">
                <a:latin typeface="Arial" pitchFamily="34" charset="0"/>
                <a:cs typeface="Arial" pitchFamily="34" charset="0"/>
              </a:rPr>
              <a:t>(Private tutoring); </a:t>
            </a:r>
            <a:r>
              <a:rPr lang="en-AU" dirty="0" smtClean="0">
                <a:latin typeface="Arial" pitchFamily="34" charset="0"/>
                <a:cs typeface="Arial" pitchFamily="34" charset="0"/>
              </a:rPr>
              <a:t>p</a:t>
            </a:r>
            <a:r>
              <a:rPr lang="en-AU" b="1" dirty="0" smtClean="0">
                <a:latin typeface="Arial" pitchFamily="34" charset="0"/>
                <a:cs typeface="Arial" pitchFamily="34" charset="0"/>
              </a:rPr>
              <a:t>hrase, clause, </a:t>
            </a:r>
            <a:r>
              <a:rPr lang="en-AU" b="1">
                <a:latin typeface="Arial" pitchFamily="34" charset="0"/>
                <a:cs typeface="Arial" pitchFamily="34" charset="0"/>
              </a:rPr>
              <a:t>sentence </a:t>
            </a:r>
            <a:r>
              <a:rPr lang="en-AU" b="1" smtClean="0">
                <a:latin typeface="Arial" pitchFamily="34" charset="0"/>
                <a:cs typeface="Arial" pitchFamily="34" charset="0"/>
              </a:rPr>
              <a:t>level </a:t>
            </a:r>
            <a:r>
              <a:rPr lang="en-AU" b="1" dirty="0" smtClean="0">
                <a:latin typeface="Arial" pitchFamily="34" charset="0"/>
                <a:cs typeface="Arial" pitchFamily="34" charset="0"/>
              </a:rPr>
              <a:t>need introducing </a:t>
            </a:r>
            <a:r>
              <a:rPr lang="en-AU" dirty="0" smtClean="0">
                <a:latin typeface="Arial" pitchFamily="34" charset="0"/>
                <a:cs typeface="Arial" pitchFamily="34" charset="0"/>
              </a:rPr>
              <a:t>(MS </a:t>
            </a:r>
            <a:r>
              <a:rPr lang="en-AU" dirty="0">
                <a:latin typeface="Arial" pitchFamily="34" charset="0"/>
                <a:cs typeface="Arial" pitchFamily="34" charset="0"/>
              </a:rPr>
              <a:t>11/12</a:t>
            </a:r>
            <a:r>
              <a:rPr lang="en-AU" dirty="0" smtClean="0">
                <a:latin typeface="Arial" pitchFamily="34" charset="0"/>
                <a:cs typeface="Arial" pitchFamily="34" charset="0"/>
              </a:rPr>
              <a:t>).</a:t>
            </a:r>
            <a:endParaRPr lang="en-AU" dirty="0">
              <a:latin typeface="Arial" pitchFamily="34" charset="0"/>
              <a:cs typeface="Arial" pitchFamily="34" charset="0"/>
            </a:endParaRPr>
          </a:p>
          <a:p>
            <a:pPr marL="0" indent="0">
              <a:buNone/>
            </a:pPr>
            <a:r>
              <a:rPr lang="en-AU" b="1" dirty="0" smtClean="0">
                <a:solidFill>
                  <a:schemeClr val="accent1">
                    <a:lumMod val="75000"/>
                  </a:schemeClr>
                </a:solidFill>
                <a:latin typeface="Arial" pitchFamily="34" charset="0"/>
                <a:cs typeface="Arial" pitchFamily="34" charset="0"/>
              </a:rPr>
              <a:t>TIME </a:t>
            </a:r>
          </a:p>
          <a:p>
            <a:r>
              <a:rPr lang="en-AU" b="1" dirty="0">
                <a:latin typeface="Arial" pitchFamily="34" charset="0"/>
                <a:cs typeface="Arial" pitchFamily="34" charset="0"/>
              </a:rPr>
              <a:t>More time to spend on spoken Chinese classes </a:t>
            </a:r>
            <a:r>
              <a:rPr lang="en-AU" dirty="0">
                <a:latin typeface="Arial" pitchFamily="34" charset="0"/>
                <a:cs typeface="Arial" pitchFamily="34" charset="0"/>
              </a:rPr>
              <a:t>(MS K-12) </a:t>
            </a:r>
          </a:p>
          <a:p>
            <a:pPr lvl="0"/>
            <a:r>
              <a:rPr lang="en-AU" b="1" dirty="0" smtClean="0">
                <a:latin typeface="Arial" pitchFamily="34" charset="0"/>
                <a:cs typeface="Arial" pitchFamily="34" charset="0"/>
              </a:rPr>
              <a:t>Whole </a:t>
            </a:r>
            <a:r>
              <a:rPr lang="en-AU" b="1" dirty="0">
                <a:latin typeface="Arial" pitchFamily="34" charset="0"/>
                <a:cs typeface="Arial" pitchFamily="34" charset="0"/>
              </a:rPr>
              <a:t>lesson time just for Beginning Chinese, not in </a:t>
            </a:r>
            <a:r>
              <a:rPr lang="en-AU" b="1" dirty="0" smtClean="0">
                <a:latin typeface="Arial" pitchFamily="34" charset="0"/>
                <a:cs typeface="Arial" pitchFamily="34" charset="0"/>
              </a:rPr>
              <a:t>a multi-level class: teaching </a:t>
            </a:r>
            <a:r>
              <a:rPr lang="en-AU" b="1" dirty="0">
                <a:latin typeface="Arial" pitchFamily="34" charset="0"/>
                <a:cs typeface="Arial" pitchFamily="34" charset="0"/>
              </a:rPr>
              <a:t>beginning, continuing and advanced students in the same time </a:t>
            </a:r>
            <a:r>
              <a:rPr lang="en-AU" dirty="0">
                <a:latin typeface="Arial" pitchFamily="34" charset="0"/>
                <a:cs typeface="Arial" pitchFamily="34" charset="0"/>
              </a:rPr>
              <a:t>(MS 11/12). </a:t>
            </a:r>
          </a:p>
          <a:p>
            <a:pPr marL="0" indent="0">
              <a:spcBef>
                <a:spcPts val="1200"/>
              </a:spcBef>
              <a:buNone/>
            </a:pPr>
            <a:r>
              <a:rPr lang="en-AU" b="1" dirty="0" smtClean="0">
                <a:solidFill>
                  <a:schemeClr val="accent1">
                    <a:lumMod val="75000"/>
                  </a:schemeClr>
                </a:solidFill>
                <a:latin typeface="Arial" pitchFamily="34" charset="0"/>
                <a:cs typeface="Arial" pitchFamily="34" charset="0"/>
              </a:rPr>
              <a:t>ATTITUDES</a:t>
            </a:r>
          </a:p>
          <a:p>
            <a:r>
              <a:rPr lang="en-AU" b="1" dirty="0">
                <a:latin typeface="Arial" pitchFamily="34" charset="0"/>
                <a:cs typeface="Arial" pitchFamily="34" charset="0"/>
              </a:rPr>
              <a:t>Increased awareness and support of Chinese learning in the Chinese Community. </a:t>
            </a:r>
            <a:r>
              <a:rPr lang="en-AU" dirty="0">
                <a:latin typeface="Arial" pitchFamily="34" charset="0"/>
                <a:cs typeface="Arial" pitchFamily="34" charset="0"/>
              </a:rPr>
              <a:t>(CLS</a:t>
            </a:r>
            <a:r>
              <a:rPr lang="en-AU" dirty="0" smtClean="0">
                <a:latin typeface="Arial" pitchFamily="34" charset="0"/>
                <a:cs typeface="Arial" pitchFamily="34" charset="0"/>
              </a:rPr>
              <a:t>?)</a:t>
            </a:r>
          </a:p>
          <a:p>
            <a:pPr lvl="0"/>
            <a:r>
              <a:rPr lang="en-AU" b="1" dirty="0" smtClean="0">
                <a:latin typeface="Arial" pitchFamily="34" charset="0"/>
                <a:cs typeface="Arial" pitchFamily="34" charset="0"/>
              </a:rPr>
              <a:t>Attitudes of the general public to the study of Mandarin </a:t>
            </a:r>
            <a:r>
              <a:rPr lang="en-AU" dirty="0" smtClean="0">
                <a:latin typeface="Arial" pitchFamily="34" charset="0"/>
                <a:cs typeface="Arial" pitchFamily="34" charset="0"/>
              </a:rPr>
              <a:t>(preSch-12)</a:t>
            </a:r>
          </a:p>
          <a:p>
            <a:endParaRPr lang="en-AU" dirty="0">
              <a:latin typeface="Arial" pitchFamily="34" charset="0"/>
              <a:cs typeface="Arial" pitchFamily="34" charset="0"/>
            </a:endParaRPr>
          </a:p>
          <a:p>
            <a:pPr marL="0" indent="0">
              <a:buNone/>
            </a:pPr>
            <a:endParaRPr lang="en-AU" b="1" dirty="0" smtClean="0">
              <a:solidFill>
                <a:schemeClr val="accent1">
                  <a:lumMod val="75000"/>
                </a:schemeClr>
              </a:solidFill>
            </a:endParaRPr>
          </a:p>
          <a:p>
            <a:pPr marL="0" indent="0">
              <a:buNone/>
            </a:pPr>
            <a:endParaRPr lang="en-AU" dirty="0"/>
          </a:p>
        </p:txBody>
      </p:sp>
    </p:spTree>
    <p:extLst>
      <p:ext uri="{BB962C8B-B14F-4D97-AF65-F5344CB8AC3E}">
        <p14:creationId xmlns:p14="http://schemas.microsoft.com/office/powerpoint/2010/main" xmlns="" val="30816515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78098"/>
          </a:xfrm>
        </p:spPr>
        <p:txBody>
          <a:bodyPr>
            <a:normAutofit/>
          </a:bodyPr>
          <a:lstStyle/>
          <a:p>
            <a:pPr algn="ctr"/>
            <a:r>
              <a:rPr lang="en-AU" sz="3600" b="1" dirty="0" smtClean="0">
                <a:solidFill>
                  <a:schemeClr val="accent1">
                    <a:lumMod val="75000"/>
                  </a:schemeClr>
                </a:solidFill>
                <a:latin typeface="Arial" pitchFamily="34" charset="0"/>
                <a:cs typeface="Arial" pitchFamily="34" charset="0"/>
              </a:rPr>
              <a:t>Other issues/comments</a:t>
            </a:r>
            <a:endParaRPr lang="en-AU" sz="3600" b="1" dirty="0">
              <a:solidFill>
                <a:schemeClr val="accent1">
                  <a:lumMod val="75000"/>
                </a:schemeClr>
              </a:solidFill>
              <a:latin typeface="Arial" pitchFamily="34" charset="0"/>
              <a:cs typeface="Arial" pitchFamily="34" charset="0"/>
            </a:endParaRPr>
          </a:p>
        </p:txBody>
      </p:sp>
      <p:sp>
        <p:nvSpPr>
          <p:cNvPr id="3" name="Content Placeholder 2"/>
          <p:cNvSpPr>
            <a:spLocks noGrp="1"/>
          </p:cNvSpPr>
          <p:nvPr>
            <p:ph sz="quarter" idx="1"/>
          </p:nvPr>
        </p:nvSpPr>
        <p:spPr>
          <a:xfrm>
            <a:off x="914400" y="1196752"/>
            <a:ext cx="7772400" cy="5184576"/>
          </a:xfrm>
        </p:spPr>
        <p:txBody>
          <a:bodyPr>
            <a:normAutofit lnSpcReduction="10000"/>
          </a:bodyPr>
          <a:lstStyle/>
          <a:p>
            <a:pPr lvl="0">
              <a:spcBef>
                <a:spcPts val="1200"/>
              </a:spcBef>
            </a:pPr>
            <a:r>
              <a:rPr lang="en-AU" sz="2800" b="1" dirty="0" smtClean="0">
                <a:latin typeface="Arial" pitchFamily="34" charset="0"/>
                <a:cs typeface="Arial" pitchFamily="34" charset="0"/>
              </a:rPr>
              <a:t>If </a:t>
            </a:r>
            <a:r>
              <a:rPr lang="en-AU" sz="2800" b="1" dirty="0">
                <a:latin typeface="Arial" pitchFamily="34" charset="0"/>
                <a:cs typeface="Arial" pitchFamily="34" charset="0"/>
              </a:rPr>
              <a:t>Mandarin is to be offered in any school, a whole school approach is needed to support the program </a:t>
            </a:r>
            <a:r>
              <a:rPr lang="en-AU" sz="2800" dirty="0">
                <a:latin typeface="Arial" pitchFamily="34" charset="0"/>
                <a:cs typeface="Arial" pitchFamily="34" charset="0"/>
              </a:rPr>
              <a:t>(MS 7-12).</a:t>
            </a:r>
          </a:p>
          <a:p>
            <a:pPr lvl="0">
              <a:spcBef>
                <a:spcPts val="1200"/>
              </a:spcBef>
            </a:pPr>
            <a:r>
              <a:rPr lang="en-AU" sz="2800" b="1" dirty="0" smtClean="0">
                <a:latin typeface="Arial" pitchFamily="34" charset="0"/>
                <a:cs typeface="Arial" pitchFamily="34" charset="0"/>
              </a:rPr>
              <a:t>Teachers </a:t>
            </a:r>
            <a:r>
              <a:rPr lang="en-AU" sz="2800" b="1" dirty="0">
                <a:latin typeface="Arial" pitchFamily="34" charset="0"/>
                <a:cs typeface="Arial" pitchFamily="34" charset="0"/>
              </a:rPr>
              <a:t>have to be passionate themselves in delivering the language </a:t>
            </a:r>
            <a:r>
              <a:rPr lang="en-AU" sz="2800" dirty="0" smtClean="0">
                <a:latin typeface="Arial" pitchFamily="34" charset="0"/>
                <a:cs typeface="Arial" pitchFamily="34" charset="0"/>
              </a:rPr>
              <a:t>(</a:t>
            </a:r>
            <a:r>
              <a:rPr lang="en-AU" sz="2800" dirty="0">
                <a:latin typeface="Arial" pitchFamily="34" charset="0"/>
                <a:cs typeface="Arial" pitchFamily="34" charset="0"/>
              </a:rPr>
              <a:t>MS 7-12</a:t>
            </a:r>
            <a:r>
              <a:rPr lang="en-AU" sz="2800" dirty="0" smtClean="0">
                <a:latin typeface="Arial" pitchFamily="34" charset="0"/>
                <a:cs typeface="Arial" pitchFamily="34" charset="0"/>
              </a:rPr>
              <a:t>).</a:t>
            </a:r>
          </a:p>
          <a:p>
            <a:pPr>
              <a:spcBef>
                <a:spcPts val="1200"/>
              </a:spcBef>
            </a:pPr>
            <a:r>
              <a:rPr lang="en-AU" sz="2800" b="1" dirty="0" smtClean="0">
                <a:latin typeface="Arial" pitchFamily="34" charset="0"/>
                <a:cs typeface="Arial" pitchFamily="34" charset="0"/>
              </a:rPr>
              <a:t>Best practice needed in Chinese teaching and learning targeting overseas born children </a:t>
            </a:r>
            <a:r>
              <a:rPr lang="en-AU" sz="2800" dirty="0" smtClean="0">
                <a:latin typeface="Arial" pitchFamily="34" charset="0"/>
                <a:cs typeface="Arial" pitchFamily="34" charset="0"/>
              </a:rPr>
              <a:t>(CLS?).</a:t>
            </a:r>
            <a:endParaRPr lang="en-AU" sz="2800" dirty="0">
              <a:latin typeface="Arial" pitchFamily="34" charset="0"/>
              <a:cs typeface="Arial" pitchFamily="34" charset="0"/>
            </a:endParaRPr>
          </a:p>
          <a:p>
            <a:pPr lvl="0">
              <a:spcBef>
                <a:spcPts val="1200"/>
              </a:spcBef>
            </a:pPr>
            <a:r>
              <a:rPr lang="en-AU" sz="2800" b="1" dirty="0">
                <a:latin typeface="Arial" pitchFamily="34" charset="0"/>
                <a:cs typeface="Arial" pitchFamily="34" charset="0"/>
              </a:rPr>
              <a:t>Expecting actual information and practical advice, </a:t>
            </a:r>
            <a:r>
              <a:rPr lang="en-AU" sz="2800" b="1">
                <a:latin typeface="Arial" pitchFamily="34" charset="0"/>
                <a:cs typeface="Arial" pitchFamily="34" charset="0"/>
              </a:rPr>
              <a:t>not </a:t>
            </a:r>
            <a:r>
              <a:rPr lang="en-AU" sz="2800" b="1" smtClean="0">
                <a:latin typeface="Arial" pitchFamily="34" charset="0"/>
                <a:cs typeface="Arial" pitchFamily="34" charset="0"/>
              </a:rPr>
              <a:t>too </a:t>
            </a:r>
            <a:r>
              <a:rPr lang="en-AU" sz="2800" b="1" dirty="0">
                <a:latin typeface="Arial" pitchFamily="34" charset="0"/>
                <a:cs typeface="Arial" pitchFamily="34" charset="0"/>
              </a:rPr>
              <a:t>much theoretical discussions and lectures </a:t>
            </a:r>
            <a:r>
              <a:rPr lang="en-AU" sz="2800" dirty="0">
                <a:latin typeface="Arial" pitchFamily="34" charset="0"/>
                <a:cs typeface="Arial" pitchFamily="34" charset="0"/>
              </a:rPr>
              <a:t>(MS 11/12</a:t>
            </a:r>
            <a:r>
              <a:rPr lang="en-AU" sz="2800" dirty="0" smtClean="0">
                <a:latin typeface="Arial" pitchFamily="34" charset="0"/>
                <a:cs typeface="Arial" pitchFamily="34" charset="0"/>
              </a:rPr>
              <a:t>)</a:t>
            </a:r>
            <a:endParaRPr lang="en-AU" sz="2800" dirty="0">
              <a:latin typeface="Arial" pitchFamily="34" charset="0"/>
              <a:cs typeface="Arial" pitchFamily="34" charset="0"/>
            </a:endParaRPr>
          </a:p>
          <a:p>
            <a:endParaRPr lang="en-AU" dirty="0"/>
          </a:p>
          <a:p>
            <a:endParaRPr lang="en-AU" dirty="0"/>
          </a:p>
        </p:txBody>
      </p:sp>
    </p:spTree>
    <p:extLst>
      <p:ext uri="{BB962C8B-B14F-4D97-AF65-F5344CB8AC3E}">
        <p14:creationId xmlns:p14="http://schemas.microsoft.com/office/powerpoint/2010/main" xmlns="" val="374821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06090"/>
          </a:xfrm>
        </p:spPr>
        <p:txBody>
          <a:bodyPr>
            <a:normAutofit/>
          </a:bodyPr>
          <a:lstStyle/>
          <a:p>
            <a:r>
              <a:rPr lang="en-AU" sz="3200" b="1" dirty="0" smtClean="0"/>
              <a:t>Languages spoken at home in the ACT 2011</a:t>
            </a:r>
            <a:endParaRPr lang="en-AU" sz="3200" dirty="0"/>
          </a:p>
        </p:txBody>
      </p:sp>
      <p:graphicFrame>
        <p:nvGraphicFramePr>
          <p:cNvPr id="4" name="Content Placeholder 3"/>
          <p:cNvGraphicFramePr>
            <a:graphicFrameLocks noGrp="1"/>
          </p:cNvGraphicFramePr>
          <p:nvPr>
            <p:ph sz="quarter" idx="1"/>
          </p:nvPr>
        </p:nvGraphicFramePr>
        <p:xfrm>
          <a:off x="539552" y="1124748"/>
          <a:ext cx="8147248" cy="5112564"/>
        </p:xfrm>
        <a:graphic>
          <a:graphicData uri="http://schemas.openxmlformats.org/drawingml/2006/table">
            <a:tbl>
              <a:tblPr firstRow="1" bandRow="1">
                <a:tableStyleId>{5C22544A-7EE6-4342-B048-85BDC9FD1C3A}</a:tableStyleId>
              </a:tblPr>
              <a:tblGrid>
                <a:gridCol w="1152128"/>
                <a:gridCol w="1296144"/>
                <a:gridCol w="792088"/>
                <a:gridCol w="833264"/>
                <a:gridCol w="1326976"/>
                <a:gridCol w="864096"/>
                <a:gridCol w="720080"/>
                <a:gridCol w="1162472"/>
              </a:tblGrid>
              <a:tr h="426047">
                <a:tc>
                  <a:txBody>
                    <a:bodyPr/>
                    <a:lstStyle/>
                    <a:p>
                      <a:pPr>
                        <a:lnSpc>
                          <a:spcPct val="115000"/>
                        </a:lnSpc>
                      </a:pPr>
                      <a:endParaRPr lang="en-AU" sz="1100" dirty="0">
                        <a:latin typeface="Calibri"/>
                      </a:endParaRPr>
                    </a:p>
                  </a:txBody>
                  <a:tcPr marL="68580" marR="68580" marT="0" marB="0" anchor="ctr"/>
                </a:tc>
                <a:tc gridSpan="3">
                  <a:txBody>
                    <a:bodyPr/>
                    <a:lstStyle/>
                    <a:p>
                      <a:pPr algn="ctr">
                        <a:lnSpc>
                          <a:spcPct val="115000"/>
                        </a:lnSpc>
                        <a:spcAft>
                          <a:spcPts val="0"/>
                        </a:spcAft>
                      </a:pPr>
                      <a:r>
                        <a:rPr lang="en-AU" sz="1100">
                          <a:latin typeface="Arial"/>
                          <a:ea typeface="Times New Roman"/>
                          <a:cs typeface="Times New Roman"/>
                        </a:rPr>
                        <a:t>2011</a:t>
                      </a:r>
                      <a:endParaRPr lang="en-AU" sz="1100">
                        <a:latin typeface="Calibri"/>
                        <a:ea typeface="宋体"/>
                        <a:cs typeface="Times New Roman"/>
                      </a:endParaRPr>
                    </a:p>
                  </a:txBody>
                  <a:tcPr marL="68580" marR="68580" marT="0" marB="0" anchor="ctr"/>
                </a:tc>
                <a:tc hMerge="1">
                  <a:txBody>
                    <a:bodyPr/>
                    <a:lstStyle/>
                    <a:p>
                      <a:endParaRPr lang="en-AU"/>
                    </a:p>
                  </a:txBody>
                  <a:tcPr/>
                </a:tc>
                <a:tc hMerge="1">
                  <a:txBody>
                    <a:bodyPr/>
                    <a:lstStyle/>
                    <a:p>
                      <a:endParaRPr lang="en-AU"/>
                    </a:p>
                  </a:txBody>
                  <a:tcPr/>
                </a:tc>
                <a:tc gridSpan="3">
                  <a:txBody>
                    <a:bodyPr/>
                    <a:lstStyle/>
                    <a:p>
                      <a:pPr algn="ctr">
                        <a:lnSpc>
                          <a:spcPct val="115000"/>
                        </a:lnSpc>
                        <a:spcAft>
                          <a:spcPts val="0"/>
                        </a:spcAft>
                      </a:pPr>
                      <a:r>
                        <a:rPr lang="en-AU" sz="1100">
                          <a:latin typeface="Arial"/>
                          <a:ea typeface="Times New Roman"/>
                          <a:cs typeface="Times New Roman"/>
                        </a:rPr>
                        <a:t>2006</a:t>
                      </a:r>
                      <a:endParaRPr lang="en-AU" sz="1100">
                        <a:latin typeface="Calibri"/>
                        <a:ea typeface="宋体"/>
                        <a:cs typeface="Times New Roman"/>
                      </a:endParaRPr>
                    </a:p>
                  </a:txBody>
                  <a:tcPr marL="68580" marR="68580" marT="0" marB="0" anchor="ctr"/>
                </a:tc>
                <a:tc hMerge="1">
                  <a:txBody>
                    <a:bodyPr/>
                    <a:lstStyle/>
                    <a:p>
                      <a:endParaRPr lang="en-AU"/>
                    </a:p>
                  </a:txBody>
                  <a:tcPr/>
                </a:tc>
                <a:tc hMerge="1">
                  <a:txBody>
                    <a:bodyPr/>
                    <a:lstStyle/>
                    <a:p>
                      <a:endParaRPr lang="en-AU"/>
                    </a:p>
                  </a:txBody>
                  <a:tcPr/>
                </a:tc>
                <a:tc>
                  <a:txBody>
                    <a:bodyPr/>
                    <a:lstStyle/>
                    <a:p>
                      <a:pPr algn="ctr">
                        <a:lnSpc>
                          <a:spcPct val="115000"/>
                        </a:lnSpc>
                        <a:spcAft>
                          <a:spcPts val="0"/>
                        </a:spcAft>
                      </a:pPr>
                      <a:r>
                        <a:rPr lang="en-AU" sz="1000" b="1">
                          <a:latin typeface="Arial"/>
                          <a:ea typeface="Times New Roman"/>
                          <a:cs typeface="Times New Roman"/>
                        </a:rPr>
                        <a:t>Change 2006 to 2011</a:t>
                      </a:r>
                      <a:endParaRPr lang="en-AU" sz="1100">
                        <a:latin typeface="Calibri"/>
                        <a:ea typeface="宋体"/>
                        <a:cs typeface="Times New Roman"/>
                      </a:endParaRPr>
                    </a:p>
                  </a:txBody>
                  <a:tcPr marL="68580" marR="68580" marT="0" marB="0" anchor="ctr"/>
                </a:tc>
              </a:tr>
              <a:tr h="426047">
                <a:tc>
                  <a:txBody>
                    <a:bodyPr/>
                    <a:lstStyle/>
                    <a:p>
                      <a:pPr>
                        <a:lnSpc>
                          <a:spcPct val="115000"/>
                        </a:lnSpc>
                        <a:spcAft>
                          <a:spcPts val="0"/>
                        </a:spcAft>
                      </a:pPr>
                      <a:endParaRPr lang="en-AU" sz="1100" dirty="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b="1" dirty="0" smtClean="0">
                          <a:latin typeface="Arial"/>
                          <a:ea typeface="Times New Roman"/>
                          <a:cs typeface="Times New Roman"/>
                        </a:rPr>
                        <a:t>Number</a:t>
                      </a:r>
                      <a:endParaRPr lang="en-AU" sz="1400" dirty="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b="1" dirty="0">
                          <a:latin typeface="Arial"/>
                          <a:ea typeface="Times New Roman"/>
                          <a:cs typeface="Times New Roman"/>
                        </a:rPr>
                        <a:t>%</a:t>
                      </a:r>
                      <a:endParaRPr lang="en-AU" sz="1400" dirty="0">
                        <a:latin typeface="Calibri"/>
                        <a:ea typeface="宋体"/>
                        <a:cs typeface="Times New Roman"/>
                      </a:endParaRPr>
                    </a:p>
                  </a:txBody>
                  <a:tcPr marL="68580" marR="68580" marT="0" marB="0" anchor="ctr"/>
                </a:tc>
                <a:tc>
                  <a:txBody>
                    <a:bodyPr/>
                    <a:lstStyle/>
                    <a:p>
                      <a:pPr algn="r">
                        <a:lnSpc>
                          <a:spcPct val="115000"/>
                        </a:lnSpc>
                        <a:spcAft>
                          <a:spcPts val="0"/>
                        </a:spcAft>
                      </a:pPr>
                      <a:r>
                        <a:rPr lang="en-AU" sz="1100" b="1" dirty="0">
                          <a:latin typeface="Arial"/>
                          <a:ea typeface="Times New Roman"/>
                          <a:cs typeface="Times New Roman"/>
                        </a:rPr>
                        <a:t>Australia</a:t>
                      </a:r>
                      <a:endParaRPr lang="en-AU" sz="1100" dirty="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b="1" dirty="0">
                          <a:latin typeface="Arial"/>
                          <a:ea typeface="Times New Roman"/>
                          <a:cs typeface="Times New Roman"/>
                        </a:rPr>
                        <a:t>Number</a:t>
                      </a:r>
                      <a:endParaRPr lang="en-AU" sz="1400" dirty="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b="1" dirty="0">
                          <a:latin typeface="Arial"/>
                          <a:ea typeface="Times New Roman"/>
                          <a:cs typeface="Times New Roman"/>
                        </a:rPr>
                        <a:t>%</a:t>
                      </a:r>
                      <a:endParaRPr lang="en-AU" sz="1400" dirty="0">
                        <a:latin typeface="Calibri"/>
                        <a:ea typeface="宋体"/>
                        <a:cs typeface="Times New Roman"/>
                      </a:endParaRPr>
                    </a:p>
                  </a:txBody>
                  <a:tcPr marL="68580" marR="68580" marT="0" marB="0" anchor="ctr"/>
                </a:tc>
                <a:tc>
                  <a:txBody>
                    <a:bodyPr/>
                    <a:lstStyle/>
                    <a:p>
                      <a:pPr algn="r">
                        <a:lnSpc>
                          <a:spcPct val="115000"/>
                        </a:lnSpc>
                        <a:spcAft>
                          <a:spcPts val="0"/>
                        </a:spcAft>
                      </a:pPr>
                      <a:r>
                        <a:rPr lang="en-AU" sz="1000" b="1">
                          <a:latin typeface="Arial"/>
                          <a:ea typeface="Times New Roman"/>
                          <a:cs typeface="Times New Roman"/>
                        </a:rPr>
                        <a:t>Australia</a:t>
                      </a:r>
                      <a:endParaRPr lang="en-AU" sz="1100">
                        <a:latin typeface="Calibri"/>
                        <a:ea typeface="宋体"/>
                        <a:cs typeface="Times New Roman"/>
                      </a:endParaRPr>
                    </a:p>
                  </a:txBody>
                  <a:tcPr marL="68580" marR="68580" marT="0" marB="0" anchor="ctr"/>
                </a:tc>
                <a:tc>
                  <a:txBody>
                    <a:bodyPr/>
                    <a:lstStyle/>
                    <a:p>
                      <a:pPr>
                        <a:lnSpc>
                          <a:spcPct val="115000"/>
                        </a:lnSpc>
                      </a:pPr>
                      <a:endParaRPr lang="en-AU" sz="1100">
                        <a:latin typeface="Calibri"/>
                      </a:endParaRPr>
                    </a:p>
                  </a:txBody>
                  <a:tcPr marL="68580" marR="68580" marT="0" marB="0" anchor="ctr"/>
                </a:tc>
              </a:tr>
              <a:tr h="426047">
                <a:tc>
                  <a:txBody>
                    <a:bodyPr/>
                    <a:lstStyle/>
                    <a:p>
                      <a:pPr>
                        <a:lnSpc>
                          <a:spcPct val="115000"/>
                        </a:lnSpc>
                        <a:spcAft>
                          <a:spcPts val="0"/>
                        </a:spcAft>
                      </a:pPr>
                      <a:r>
                        <a:rPr lang="en-AU" sz="1400" dirty="0">
                          <a:solidFill>
                            <a:srgbClr val="000000"/>
                          </a:solidFill>
                          <a:latin typeface="Arial"/>
                          <a:ea typeface="Times New Roman"/>
                          <a:cs typeface="Times New Roman"/>
                        </a:rPr>
                        <a:t>English only </a:t>
                      </a:r>
                      <a:endParaRPr lang="en-AU" sz="1400" dirty="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b="0" dirty="0">
                          <a:solidFill>
                            <a:srgbClr val="000000"/>
                          </a:solidFill>
                          <a:latin typeface="Arial"/>
                          <a:ea typeface="Times New Roman"/>
                          <a:cs typeface="Times New Roman"/>
                        </a:rPr>
                        <a:t>278,025</a:t>
                      </a:r>
                      <a:endParaRPr lang="en-AU" sz="1400" b="0" dirty="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b="0" dirty="0">
                          <a:solidFill>
                            <a:srgbClr val="000000"/>
                          </a:solidFill>
                          <a:latin typeface="Arial"/>
                          <a:ea typeface="Times New Roman"/>
                          <a:cs typeface="Times New Roman"/>
                        </a:rPr>
                        <a:t>77.8</a:t>
                      </a:r>
                      <a:endParaRPr lang="en-AU" sz="1400" b="0" dirty="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b="0" dirty="0">
                          <a:solidFill>
                            <a:srgbClr val="000000"/>
                          </a:solidFill>
                          <a:latin typeface="Arial"/>
                          <a:ea typeface="Times New Roman"/>
                          <a:cs typeface="Times New Roman"/>
                        </a:rPr>
                        <a:t>76.8</a:t>
                      </a:r>
                      <a:endParaRPr lang="en-AU" sz="1400" b="0" dirty="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b="0" dirty="0">
                          <a:solidFill>
                            <a:srgbClr val="000000"/>
                          </a:solidFill>
                          <a:latin typeface="Arial"/>
                          <a:ea typeface="Times New Roman"/>
                          <a:cs typeface="Times New Roman"/>
                        </a:rPr>
                        <a:t>261,851</a:t>
                      </a:r>
                      <a:endParaRPr lang="en-AU" sz="1400" b="0" dirty="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dirty="0">
                          <a:solidFill>
                            <a:srgbClr val="000000"/>
                          </a:solidFill>
                          <a:latin typeface="Arial"/>
                          <a:ea typeface="Times New Roman"/>
                          <a:cs typeface="Times New Roman"/>
                        </a:rPr>
                        <a:t>81</a:t>
                      </a:r>
                      <a:endParaRPr lang="en-AU" sz="1400" dirty="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dirty="0">
                          <a:solidFill>
                            <a:srgbClr val="000000"/>
                          </a:solidFill>
                          <a:latin typeface="Calibri"/>
                          <a:ea typeface="Times New Roman"/>
                          <a:cs typeface="Times New Roman"/>
                        </a:rPr>
                        <a:t>78.5</a:t>
                      </a:r>
                      <a:endParaRPr lang="en-AU" sz="1400" dirty="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a:solidFill>
                            <a:srgbClr val="000000"/>
                          </a:solidFill>
                          <a:latin typeface="Calibri"/>
                          <a:ea typeface="宋体"/>
                          <a:cs typeface="Times New Roman"/>
                        </a:rPr>
                        <a:t>+16,174</a:t>
                      </a:r>
                      <a:endParaRPr lang="en-AU" sz="1400">
                        <a:latin typeface="Calibri"/>
                        <a:ea typeface="宋体"/>
                        <a:cs typeface="Times New Roman"/>
                      </a:endParaRPr>
                    </a:p>
                  </a:txBody>
                  <a:tcPr marL="68580" marR="68580" marT="0" marB="0" anchor="ctr"/>
                </a:tc>
              </a:tr>
              <a:tr h="426047">
                <a:tc>
                  <a:txBody>
                    <a:bodyPr/>
                    <a:lstStyle/>
                    <a:p>
                      <a:pPr>
                        <a:lnSpc>
                          <a:spcPct val="115000"/>
                        </a:lnSpc>
                        <a:spcAft>
                          <a:spcPts val="0"/>
                        </a:spcAft>
                      </a:pPr>
                      <a:r>
                        <a:rPr lang="en-AU" sz="1400" b="1" dirty="0">
                          <a:solidFill>
                            <a:srgbClr val="000000"/>
                          </a:solidFill>
                          <a:latin typeface="Arial"/>
                          <a:ea typeface="Times New Roman"/>
                          <a:cs typeface="Times New Roman"/>
                        </a:rPr>
                        <a:t>Mandarin</a:t>
                      </a:r>
                      <a:endParaRPr lang="en-AU" sz="1400" b="1" dirty="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b="1" dirty="0">
                          <a:solidFill>
                            <a:srgbClr val="000000"/>
                          </a:solidFill>
                          <a:latin typeface="Arial"/>
                          <a:ea typeface="Times New Roman"/>
                          <a:cs typeface="Times New Roman"/>
                        </a:rPr>
                        <a:t>6,673</a:t>
                      </a:r>
                      <a:endParaRPr lang="en-AU" sz="1400" b="1" dirty="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b="1" dirty="0">
                          <a:solidFill>
                            <a:srgbClr val="000000"/>
                          </a:solidFill>
                          <a:latin typeface="Arial"/>
                          <a:ea typeface="Times New Roman"/>
                          <a:cs typeface="Times New Roman"/>
                        </a:rPr>
                        <a:t>1.9</a:t>
                      </a:r>
                      <a:endParaRPr lang="en-AU" sz="1400" b="1" dirty="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b="1" dirty="0">
                          <a:solidFill>
                            <a:srgbClr val="000000"/>
                          </a:solidFill>
                          <a:latin typeface="Arial"/>
                          <a:ea typeface="Times New Roman"/>
                          <a:cs typeface="Times New Roman"/>
                        </a:rPr>
                        <a:t>1.6</a:t>
                      </a:r>
                      <a:endParaRPr lang="en-AU" sz="1400" b="1" dirty="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b="1" dirty="0">
                          <a:solidFill>
                            <a:srgbClr val="000000"/>
                          </a:solidFill>
                          <a:latin typeface="Arial"/>
                          <a:ea typeface="Times New Roman"/>
                          <a:cs typeface="Times New Roman"/>
                        </a:rPr>
                        <a:t>3,653</a:t>
                      </a:r>
                      <a:endParaRPr lang="en-AU" sz="1400" b="1" dirty="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b="1" dirty="0">
                          <a:solidFill>
                            <a:srgbClr val="000000"/>
                          </a:solidFill>
                          <a:latin typeface="Arial"/>
                          <a:ea typeface="Times New Roman"/>
                          <a:cs typeface="Times New Roman"/>
                        </a:rPr>
                        <a:t>1.1</a:t>
                      </a:r>
                      <a:endParaRPr lang="en-AU" sz="1400" b="1" dirty="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b="1" dirty="0">
                          <a:solidFill>
                            <a:srgbClr val="000000"/>
                          </a:solidFill>
                          <a:latin typeface="Calibri"/>
                          <a:ea typeface="Times New Roman"/>
                          <a:cs typeface="Times New Roman"/>
                        </a:rPr>
                        <a:t>1.1</a:t>
                      </a:r>
                      <a:endParaRPr lang="en-AU" sz="1400" b="1" dirty="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b="1" dirty="0">
                          <a:solidFill>
                            <a:srgbClr val="000000"/>
                          </a:solidFill>
                          <a:latin typeface="Calibri"/>
                          <a:ea typeface="Times New Roman"/>
                          <a:cs typeface="Times New Roman"/>
                        </a:rPr>
                        <a:t>+3,020</a:t>
                      </a:r>
                      <a:endParaRPr lang="en-AU" sz="1400" b="1" dirty="0">
                        <a:latin typeface="Calibri"/>
                        <a:ea typeface="宋体"/>
                        <a:cs typeface="Times New Roman"/>
                      </a:endParaRPr>
                    </a:p>
                  </a:txBody>
                  <a:tcPr marL="68580" marR="68580" marT="0" marB="0" anchor="ctr"/>
                </a:tc>
              </a:tr>
              <a:tr h="426047">
                <a:tc>
                  <a:txBody>
                    <a:bodyPr/>
                    <a:lstStyle/>
                    <a:p>
                      <a:pPr>
                        <a:lnSpc>
                          <a:spcPct val="115000"/>
                        </a:lnSpc>
                        <a:spcAft>
                          <a:spcPts val="0"/>
                        </a:spcAft>
                      </a:pPr>
                      <a:r>
                        <a:rPr lang="en-AU" sz="1400" dirty="0">
                          <a:solidFill>
                            <a:srgbClr val="000000"/>
                          </a:solidFill>
                          <a:latin typeface="Arial"/>
                          <a:ea typeface="Times New Roman"/>
                          <a:cs typeface="Times New Roman"/>
                        </a:rPr>
                        <a:t>Vietnamese</a:t>
                      </a:r>
                      <a:endParaRPr lang="en-AU" sz="1400" dirty="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b="0" dirty="0">
                          <a:solidFill>
                            <a:srgbClr val="000000"/>
                          </a:solidFill>
                          <a:latin typeface="Arial"/>
                          <a:ea typeface="Times New Roman"/>
                          <a:cs typeface="Times New Roman"/>
                        </a:rPr>
                        <a:t>3,792</a:t>
                      </a:r>
                      <a:endParaRPr lang="en-AU" sz="1400" b="0" dirty="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b="0" dirty="0">
                          <a:solidFill>
                            <a:srgbClr val="000000"/>
                          </a:solidFill>
                          <a:latin typeface="Arial"/>
                          <a:ea typeface="Times New Roman"/>
                          <a:cs typeface="Times New Roman"/>
                        </a:rPr>
                        <a:t>1.1</a:t>
                      </a:r>
                      <a:endParaRPr lang="en-AU" sz="1400" b="0" dirty="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b="0" dirty="0">
                          <a:solidFill>
                            <a:srgbClr val="000000"/>
                          </a:solidFill>
                          <a:latin typeface="Arial"/>
                          <a:ea typeface="Times New Roman"/>
                          <a:cs typeface="Times New Roman"/>
                        </a:rPr>
                        <a:t>1.1</a:t>
                      </a:r>
                      <a:endParaRPr lang="en-AU" sz="1400" b="0" dirty="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b="0" dirty="0">
                          <a:solidFill>
                            <a:srgbClr val="000000"/>
                          </a:solidFill>
                          <a:latin typeface="Arial"/>
                          <a:ea typeface="Times New Roman"/>
                          <a:cs typeface="Times New Roman"/>
                        </a:rPr>
                        <a:t>3,100</a:t>
                      </a:r>
                      <a:endParaRPr lang="en-AU" sz="1400" b="0" dirty="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a:solidFill>
                            <a:srgbClr val="000000"/>
                          </a:solidFill>
                          <a:latin typeface="Arial"/>
                          <a:ea typeface="Times New Roman"/>
                          <a:cs typeface="Times New Roman"/>
                        </a:rPr>
                        <a:t>1.0</a:t>
                      </a:r>
                      <a:endParaRPr lang="en-AU" sz="140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a:solidFill>
                            <a:srgbClr val="000000"/>
                          </a:solidFill>
                          <a:latin typeface="Calibri"/>
                          <a:ea typeface="Times New Roman"/>
                          <a:cs typeface="Times New Roman"/>
                        </a:rPr>
                        <a:t>1.0</a:t>
                      </a:r>
                      <a:endParaRPr lang="en-AU" sz="140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dirty="0">
                          <a:solidFill>
                            <a:srgbClr val="000000"/>
                          </a:solidFill>
                          <a:latin typeface="Calibri"/>
                          <a:ea typeface="Times New Roman"/>
                          <a:cs typeface="Times New Roman"/>
                        </a:rPr>
                        <a:t>+692</a:t>
                      </a:r>
                      <a:endParaRPr lang="en-AU" sz="1400" dirty="0">
                        <a:latin typeface="Calibri"/>
                        <a:ea typeface="宋体"/>
                        <a:cs typeface="Times New Roman"/>
                      </a:endParaRPr>
                    </a:p>
                  </a:txBody>
                  <a:tcPr marL="68580" marR="68580" marT="0" marB="0" anchor="ctr"/>
                </a:tc>
              </a:tr>
              <a:tr h="426047">
                <a:tc>
                  <a:txBody>
                    <a:bodyPr/>
                    <a:lstStyle/>
                    <a:p>
                      <a:pPr>
                        <a:lnSpc>
                          <a:spcPct val="115000"/>
                        </a:lnSpc>
                        <a:spcAft>
                          <a:spcPts val="0"/>
                        </a:spcAft>
                      </a:pPr>
                      <a:r>
                        <a:rPr lang="en-AU" sz="1400" dirty="0">
                          <a:solidFill>
                            <a:srgbClr val="000000"/>
                          </a:solidFill>
                          <a:latin typeface="Arial"/>
                          <a:ea typeface="Times New Roman"/>
                          <a:cs typeface="Times New Roman"/>
                        </a:rPr>
                        <a:t>Cantonese</a:t>
                      </a:r>
                      <a:endParaRPr lang="en-AU" sz="1400" dirty="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b="0" dirty="0">
                          <a:solidFill>
                            <a:srgbClr val="000000"/>
                          </a:solidFill>
                          <a:latin typeface="Arial"/>
                          <a:ea typeface="Times New Roman"/>
                          <a:cs typeface="Times New Roman"/>
                        </a:rPr>
                        <a:t>3,468</a:t>
                      </a:r>
                      <a:endParaRPr lang="en-AU" sz="1400" b="0" dirty="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b="0">
                          <a:solidFill>
                            <a:srgbClr val="000000"/>
                          </a:solidFill>
                          <a:latin typeface="Arial"/>
                          <a:ea typeface="Times New Roman"/>
                          <a:cs typeface="Times New Roman"/>
                        </a:rPr>
                        <a:t>1.0</a:t>
                      </a:r>
                      <a:endParaRPr lang="en-AU" sz="1400" b="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b="0">
                          <a:solidFill>
                            <a:srgbClr val="000000"/>
                          </a:solidFill>
                          <a:latin typeface="Arial"/>
                          <a:ea typeface="Times New Roman"/>
                          <a:cs typeface="Times New Roman"/>
                        </a:rPr>
                        <a:t>1.2</a:t>
                      </a:r>
                      <a:endParaRPr lang="en-AU" sz="1400" b="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b="0" dirty="0">
                          <a:solidFill>
                            <a:srgbClr val="000000"/>
                          </a:solidFill>
                          <a:latin typeface="Arial"/>
                          <a:ea typeface="Times New Roman"/>
                          <a:cs typeface="Times New Roman"/>
                        </a:rPr>
                        <a:t>2,879</a:t>
                      </a:r>
                      <a:endParaRPr lang="en-AU" sz="1400" b="0" dirty="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a:solidFill>
                            <a:srgbClr val="000000"/>
                          </a:solidFill>
                          <a:latin typeface="Arial"/>
                          <a:ea typeface="Times New Roman"/>
                          <a:cs typeface="Times New Roman"/>
                        </a:rPr>
                        <a:t>0.9</a:t>
                      </a:r>
                      <a:endParaRPr lang="en-AU" sz="140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a:solidFill>
                            <a:srgbClr val="000000"/>
                          </a:solidFill>
                          <a:latin typeface="Calibri"/>
                          <a:ea typeface="Times New Roman"/>
                          <a:cs typeface="Times New Roman"/>
                        </a:rPr>
                        <a:t>1.2</a:t>
                      </a:r>
                      <a:endParaRPr lang="en-AU" sz="140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dirty="0">
                          <a:solidFill>
                            <a:srgbClr val="000000"/>
                          </a:solidFill>
                          <a:latin typeface="Calibri"/>
                          <a:ea typeface="Times New Roman"/>
                          <a:cs typeface="Times New Roman"/>
                        </a:rPr>
                        <a:t>+589</a:t>
                      </a:r>
                      <a:endParaRPr lang="en-AU" sz="1400" dirty="0">
                        <a:latin typeface="Calibri"/>
                        <a:ea typeface="宋体"/>
                        <a:cs typeface="Times New Roman"/>
                      </a:endParaRPr>
                    </a:p>
                  </a:txBody>
                  <a:tcPr marL="68580" marR="68580" marT="0" marB="0" anchor="ctr"/>
                </a:tc>
              </a:tr>
              <a:tr h="426047">
                <a:tc>
                  <a:txBody>
                    <a:bodyPr/>
                    <a:lstStyle/>
                    <a:p>
                      <a:pPr>
                        <a:lnSpc>
                          <a:spcPct val="115000"/>
                        </a:lnSpc>
                        <a:spcAft>
                          <a:spcPts val="0"/>
                        </a:spcAft>
                      </a:pPr>
                      <a:r>
                        <a:rPr lang="en-AU" sz="1400" dirty="0">
                          <a:solidFill>
                            <a:srgbClr val="000000"/>
                          </a:solidFill>
                          <a:latin typeface="Arial"/>
                          <a:ea typeface="Times New Roman"/>
                          <a:cs typeface="Times New Roman"/>
                        </a:rPr>
                        <a:t>Italian</a:t>
                      </a:r>
                      <a:endParaRPr lang="en-AU" sz="1400" dirty="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b="0" dirty="0">
                          <a:solidFill>
                            <a:srgbClr val="000000"/>
                          </a:solidFill>
                          <a:latin typeface="Arial"/>
                          <a:ea typeface="Times New Roman"/>
                          <a:cs typeface="Times New Roman"/>
                        </a:rPr>
                        <a:t>3,306</a:t>
                      </a:r>
                      <a:endParaRPr lang="en-AU" sz="1400" b="0" dirty="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b="0" dirty="0">
                          <a:solidFill>
                            <a:srgbClr val="000000"/>
                          </a:solidFill>
                          <a:latin typeface="Arial"/>
                          <a:ea typeface="Times New Roman"/>
                          <a:cs typeface="Times New Roman"/>
                        </a:rPr>
                        <a:t>0.9</a:t>
                      </a:r>
                      <a:endParaRPr lang="en-AU" sz="1400" b="0" dirty="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b="0">
                          <a:solidFill>
                            <a:srgbClr val="000000"/>
                          </a:solidFill>
                          <a:latin typeface="Arial"/>
                          <a:ea typeface="Times New Roman"/>
                          <a:cs typeface="Times New Roman"/>
                        </a:rPr>
                        <a:t>1.4</a:t>
                      </a:r>
                      <a:endParaRPr lang="en-AU" sz="1400" b="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b="0" dirty="0">
                          <a:solidFill>
                            <a:srgbClr val="000000"/>
                          </a:solidFill>
                          <a:latin typeface="Arial"/>
                          <a:ea typeface="Times New Roman"/>
                          <a:cs typeface="Times New Roman"/>
                        </a:rPr>
                        <a:t>3,423</a:t>
                      </a:r>
                      <a:endParaRPr lang="en-AU" sz="1400" b="0" dirty="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a:solidFill>
                            <a:srgbClr val="000000"/>
                          </a:solidFill>
                          <a:latin typeface="Arial"/>
                          <a:ea typeface="Times New Roman"/>
                          <a:cs typeface="Times New Roman"/>
                        </a:rPr>
                        <a:t>1.1</a:t>
                      </a:r>
                      <a:endParaRPr lang="en-AU" sz="140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a:solidFill>
                            <a:srgbClr val="000000"/>
                          </a:solidFill>
                          <a:latin typeface="Calibri"/>
                          <a:ea typeface="Times New Roman"/>
                          <a:cs typeface="Times New Roman"/>
                        </a:rPr>
                        <a:t>1.6</a:t>
                      </a:r>
                      <a:endParaRPr lang="en-AU" sz="140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dirty="0">
                          <a:solidFill>
                            <a:srgbClr val="000000"/>
                          </a:solidFill>
                          <a:latin typeface="Calibri"/>
                          <a:ea typeface="Times New Roman"/>
                          <a:cs typeface="Times New Roman"/>
                        </a:rPr>
                        <a:t>-117</a:t>
                      </a:r>
                      <a:endParaRPr lang="en-AU" sz="1400" dirty="0">
                        <a:latin typeface="Calibri"/>
                        <a:ea typeface="宋体"/>
                        <a:cs typeface="Times New Roman"/>
                      </a:endParaRPr>
                    </a:p>
                  </a:txBody>
                  <a:tcPr marL="68580" marR="68580" marT="0" marB="0" anchor="ctr"/>
                </a:tc>
              </a:tr>
              <a:tr h="426047">
                <a:tc>
                  <a:txBody>
                    <a:bodyPr/>
                    <a:lstStyle/>
                    <a:p>
                      <a:pPr>
                        <a:lnSpc>
                          <a:spcPct val="115000"/>
                        </a:lnSpc>
                        <a:spcAft>
                          <a:spcPts val="0"/>
                        </a:spcAft>
                      </a:pPr>
                      <a:r>
                        <a:rPr lang="en-AU" sz="1400" dirty="0">
                          <a:solidFill>
                            <a:srgbClr val="000000"/>
                          </a:solidFill>
                          <a:latin typeface="Arial"/>
                          <a:ea typeface="Times New Roman"/>
                          <a:cs typeface="Times New Roman"/>
                        </a:rPr>
                        <a:t>Spanish</a:t>
                      </a:r>
                      <a:endParaRPr lang="en-AU" sz="1400" dirty="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b="0" dirty="0">
                          <a:solidFill>
                            <a:srgbClr val="000000"/>
                          </a:solidFill>
                          <a:latin typeface="Arial"/>
                          <a:ea typeface="Times New Roman"/>
                          <a:cs typeface="Times New Roman"/>
                        </a:rPr>
                        <a:t>2,927</a:t>
                      </a:r>
                      <a:endParaRPr lang="en-AU" sz="1400" b="0" dirty="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b="0">
                          <a:solidFill>
                            <a:srgbClr val="000000"/>
                          </a:solidFill>
                          <a:latin typeface="Arial"/>
                          <a:ea typeface="Times New Roman"/>
                          <a:cs typeface="Times New Roman"/>
                        </a:rPr>
                        <a:t>0.8</a:t>
                      </a:r>
                      <a:endParaRPr lang="en-AU" sz="1400" b="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b="0">
                          <a:solidFill>
                            <a:srgbClr val="000000"/>
                          </a:solidFill>
                          <a:latin typeface="Arial"/>
                          <a:ea typeface="Times New Roman"/>
                          <a:cs typeface="Times New Roman"/>
                        </a:rPr>
                        <a:t>0.5</a:t>
                      </a:r>
                      <a:endParaRPr lang="en-AU" sz="1400" b="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b="0" dirty="0">
                          <a:solidFill>
                            <a:srgbClr val="000000"/>
                          </a:solidFill>
                          <a:latin typeface="Arial"/>
                          <a:ea typeface="Times New Roman"/>
                          <a:cs typeface="Times New Roman"/>
                        </a:rPr>
                        <a:t>2,460</a:t>
                      </a:r>
                      <a:endParaRPr lang="en-AU" sz="1400" b="0" dirty="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a:solidFill>
                            <a:srgbClr val="000000"/>
                          </a:solidFill>
                          <a:latin typeface="Arial"/>
                          <a:ea typeface="Times New Roman"/>
                          <a:cs typeface="Times New Roman"/>
                        </a:rPr>
                        <a:t>0.8</a:t>
                      </a:r>
                      <a:endParaRPr lang="en-AU" sz="140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a:solidFill>
                            <a:srgbClr val="000000"/>
                          </a:solidFill>
                          <a:latin typeface="Calibri"/>
                          <a:ea typeface="Times New Roman"/>
                          <a:cs typeface="Times New Roman"/>
                        </a:rPr>
                        <a:t>0.5</a:t>
                      </a:r>
                      <a:endParaRPr lang="en-AU" sz="140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dirty="0">
                          <a:solidFill>
                            <a:srgbClr val="000000"/>
                          </a:solidFill>
                          <a:latin typeface="Calibri"/>
                          <a:ea typeface="Times New Roman"/>
                          <a:cs typeface="Times New Roman"/>
                        </a:rPr>
                        <a:t>+467</a:t>
                      </a:r>
                      <a:endParaRPr lang="en-AU" sz="1400" dirty="0">
                        <a:latin typeface="Calibri"/>
                        <a:ea typeface="宋体"/>
                        <a:cs typeface="Times New Roman"/>
                      </a:endParaRPr>
                    </a:p>
                  </a:txBody>
                  <a:tcPr marL="68580" marR="68580" marT="0" marB="0" anchor="ctr"/>
                </a:tc>
              </a:tr>
              <a:tr h="426047">
                <a:tc>
                  <a:txBody>
                    <a:bodyPr/>
                    <a:lstStyle/>
                    <a:p>
                      <a:pPr>
                        <a:lnSpc>
                          <a:spcPct val="115000"/>
                        </a:lnSpc>
                        <a:spcAft>
                          <a:spcPts val="0"/>
                        </a:spcAft>
                      </a:pPr>
                      <a:r>
                        <a:rPr lang="en-AU" sz="1400" dirty="0">
                          <a:solidFill>
                            <a:srgbClr val="000000"/>
                          </a:solidFill>
                          <a:latin typeface="Arial"/>
                          <a:ea typeface="Times New Roman"/>
                          <a:cs typeface="Times New Roman"/>
                        </a:rPr>
                        <a:t>Greek</a:t>
                      </a:r>
                      <a:endParaRPr lang="en-AU" sz="1400" dirty="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b="0" dirty="0">
                          <a:solidFill>
                            <a:srgbClr val="000000"/>
                          </a:solidFill>
                          <a:latin typeface="Arial"/>
                          <a:ea typeface="Times New Roman"/>
                          <a:cs typeface="Times New Roman"/>
                        </a:rPr>
                        <a:t>2,773</a:t>
                      </a:r>
                      <a:endParaRPr lang="en-AU" sz="1400" b="0" dirty="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b="0">
                          <a:solidFill>
                            <a:srgbClr val="000000"/>
                          </a:solidFill>
                          <a:latin typeface="Arial"/>
                          <a:ea typeface="Times New Roman"/>
                          <a:cs typeface="Times New Roman"/>
                        </a:rPr>
                        <a:t>0.8</a:t>
                      </a:r>
                      <a:endParaRPr lang="en-AU" sz="1400" b="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b="0">
                          <a:solidFill>
                            <a:srgbClr val="000000"/>
                          </a:solidFill>
                          <a:latin typeface="Arial"/>
                          <a:ea typeface="Times New Roman"/>
                          <a:cs typeface="Times New Roman"/>
                        </a:rPr>
                        <a:t>1.2</a:t>
                      </a:r>
                      <a:endParaRPr lang="en-AU" sz="1400" b="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b="0" dirty="0">
                          <a:solidFill>
                            <a:srgbClr val="000000"/>
                          </a:solidFill>
                          <a:latin typeface="Arial"/>
                          <a:ea typeface="Times New Roman"/>
                          <a:cs typeface="Times New Roman"/>
                        </a:rPr>
                        <a:t>2,558</a:t>
                      </a:r>
                      <a:endParaRPr lang="en-AU" sz="1400" b="0" dirty="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a:solidFill>
                            <a:srgbClr val="000000"/>
                          </a:solidFill>
                          <a:latin typeface="Arial"/>
                          <a:ea typeface="Times New Roman"/>
                          <a:cs typeface="Times New Roman"/>
                        </a:rPr>
                        <a:t>0.8</a:t>
                      </a:r>
                      <a:endParaRPr lang="en-AU" sz="140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a:solidFill>
                            <a:srgbClr val="000000"/>
                          </a:solidFill>
                          <a:latin typeface="Calibri"/>
                          <a:ea typeface="Times New Roman"/>
                          <a:cs typeface="Times New Roman"/>
                        </a:rPr>
                        <a:t>1.3</a:t>
                      </a:r>
                      <a:endParaRPr lang="en-AU" sz="140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dirty="0">
                          <a:solidFill>
                            <a:srgbClr val="000000"/>
                          </a:solidFill>
                          <a:latin typeface="Calibri"/>
                          <a:ea typeface="Times New Roman"/>
                          <a:cs typeface="Times New Roman"/>
                        </a:rPr>
                        <a:t>+215</a:t>
                      </a:r>
                      <a:endParaRPr lang="en-AU" sz="1400" dirty="0">
                        <a:latin typeface="Calibri"/>
                        <a:ea typeface="宋体"/>
                        <a:cs typeface="Times New Roman"/>
                      </a:endParaRPr>
                    </a:p>
                  </a:txBody>
                  <a:tcPr marL="68580" marR="68580" marT="0" marB="0" anchor="ctr"/>
                </a:tc>
              </a:tr>
              <a:tr h="426047">
                <a:tc>
                  <a:txBody>
                    <a:bodyPr/>
                    <a:lstStyle/>
                    <a:p>
                      <a:pPr>
                        <a:lnSpc>
                          <a:spcPct val="115000"/>
                        </a:lnSpc>
                        <a:spcAft>
                          <a:spcPts val="0"/>
                        </a:spcAft>
                      </a:pPr>
                      <a:r>
                        <a:rPr lang="en-AU" sz="1400" dirty="0">
                          <a:solidFill>
                            <a:srgbClr val="000000"/>
                          </a:solidFill>
                          <a:latin typeface="Arial"/>
                          <a:ea typeface="Times New Roman"/>
                          <a:cs typeface="Times New Roman"/>
                        </a:rPr>
                        <a:t>Arabic</a:t>
                      </a:r>
                      <a:endParaRPr lang="en-AU" sz="1400" dirty="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b="0" dirty="0">
                          <a:solidFill>
                            <a:srgbClr val="000000"/>
                          </a:solidFill>
                          <a:latin typeface="Arial"/>
                          <a:ea typeface="Times New Roman"/>
                          <a:cs typeface="Times New Roman"/>
                        </a:rPr>
                        <a:t>2,411</a:t>
                      </a:r>
                      <a:endParaRPr lang="en-AU" sz="1400" b="0" dirty="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b="0" dirty="0">
                          <a:solidFill>
                            <a:srgbClr val="000000"/>
                          </a:solidFill>
                          <a:latin typeface="Arial"/>
                          <a:ea typeface="Times New Roman"/>
                          <a:cs typeface="Times New Roman"/>
                        </a:rPr>
                        <a:t>0.7</a:t>
                      </a:r>
                      <a:endParaRPr lang="en-AU" sz="1400" b="0" dirty="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b="0">
                          <a:solidFill>
                            <a:srgbClr val="000000"/>
                          </a:solidFill>
                          <a:latin typeface="Arial"/>
                          <a:ea typeface="Times New Roman"/>
                          <a:cs typeface="Times New Roman"/>
                        </a:rPr>
                        <a:t>1.3</a:t>
                      </a:r>
                      <a:endParaRPr lang="en-AU" sz="1400" b="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b="0" dirty="0">
                          <a:solidFill>
                            <a:srgbClr val="000000"/>
                          </a:solidFill>
                          <a:latin typeface="Arial"/>
                          <a:ea typeface="Times New Roman"/>
                          <a:cs typeface="Times New Roman"/>
                        </a:rPr>
                        <a:t>1,378</a:t>
                      </a:r>
                      <a:endParaRPr lang="en-AU" sz="1400" b="0" dirty="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a:solidFill>
                            <a:srgbClr val="000000"/>
                          </a:solidFill>
                          <a:latin typeface="Arial"/>
                          <a:ea typeface="Times New Roman"/>
                          <a:cs typeface="Times New Roman"/>
                        </a:rPr>
                        <a:t>0.4</a:t>
                      </a:r>
                      <a:endParaRPr lang="en-AU" sz="140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a:solidFill>
                            <a:srgbClr val="000000"/>
                          </a:solidFill>
                          <a:latin typeface="Calibri"/>
                          <a:ea typeface="Times New Roman"/>
                          <a:cs typeface="Times New Roman"/>
                        </a:rPr>
                        <a:t>1.2</a:t>
                      </a:r>
                      <a:endParaRPr lang="en-AU" sz="140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dirty="0">
                          <a:solidFill>
                            <a:srgbClr val="000000"/>
                          </a:solidFill>
                          <a:latin typeface="Calibri"/>
                          <a:ea typeface="Times New Roman"/>
                          <a:cs typeface="Times New Roman"/>
                        </a:rPr>
                        <a:t>+1,033</a:t>
                      </a:r>
                      <a:endParaRPr lang="en-AU" sz="1400" dirty="0">
                        <a:latin typeface="Calibri"/>
                        <a:ea typeface="宋体"/>
                        <a:cs typeface="Times New Roman"/>
                      </a:endParaRPr>
                    </a:p>
                  </a:txBody>
                  <a:tcPr marL="68580" marR="68580" marT="0" marB="0" anchor="ctr"/>
                </a:tc>
              </a:tr>
              <a:tr h="426047">
                <a:tc>
                  <a:txBody>
                    <a:bodyPr/>
                    <a:lstStyle/>
                    <a:p>
                      <a:pPr>
                        <a:lnSpc>
                          <a:spcPct val="115000"/>
                        </a:lnSpc>
                        <a:spcAft>
                          <a:spcPts val="0"/>
                        </a:spcAft>
                      </a:pPr>
                      <a:r>
                        <a:rPr lang="en-AU" sz="1400" dirty="0">
                          <a:solidFill>
                            <a:srgbClr val="000000"/>
                          </a:solidFill>
                          <a:latin typeface="Arial"/>
                          <a:ea typeface="Times New Roman"/>
                          <a:cs typeface="Times New Roman"/>
                        </a:rPr>
                        <a:t>Croatian</a:t>
                      </a:r>
                      <a:endParaRPr lang="en-AU" sz="1400" dirty="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b="0" dirty="0">
                          <a:solidFill>
                            <a:srgbClr val="000000"/>
                          </a:solidFill>
                          <a:latin typeface="Arial"/>
                          <a:ea typeface="Times New Roman"/>
                          <a:cs typeface="Times New Roman"/>
                        </a:rPr>
                        <a:t>2,399</a:t>
                      </a:r>
                      <a:endParaRPr lang="en-AU" sz="1400" b="0" dirty="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b="0" dirty="0">
                          <a:solidFill>
                            <a:srgbClr val="000000"/>
                          </a:solidFill>
                          <a:latin typeface="Arial"/>
                          <a:ea typeface="Times New Roman"/>
                          <a:cs typeface="Times New Roman"/>
                        </a:rPr>
                        <a:t>0.7</a:t>
                      </a:r>
                      <a:endParaRPr lang="en-AU" sz="1400" b="0" dirty="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b="0" dirty="0">
                          <a:solidFill>
                            <a:srgbClr val="000000"/>
                          </a:solidFill>
                          <a:latin typeface="Arial"/>
                          <a:ea typeface="Times New Roman"/>
                          <a:cs typeface="Times New Roman"/>
                        </a:rPr>
                        <a:t>0.3</a:t>
                      </a:r>
                      <a:endParaRPr lang="en-AU" sz="1400" b="0" dirty="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b="0" dirty="0">
                          <a:solidFill>
                            <a:srgbClr val="000000"/>
                          </a:solidFill>
                          <a:latin typeface="Arial"/>
                          <a:ea typeface="Times New Roman"/>
                          <a:cs typeface="Times New Roman"/>
                        </a:rPr>
                        <a:t>2,498</a:t>
                      </a:r>
                      <a:endParaRPr lang="en-AU" sz="1400" b="0" dirty="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a:solidFill>
                            <a:srgbClr val="000000"/>
                          </a:solidFill>
                          <a:latin typeface="Arial"/>
                          <a:ea typeface="Times New Roman"/>
                          <a:cs typeface="Times New Roman"/>
                        </a:rPr>
                        <a:t>0.8</a:t>
                      </a:r>
                      <a:endParaRPr lang="en-AU" sz="140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a:solidFill>
                            <a:srgbClr val="000000"/>
                          </a:solidFill>
                          <a:latin typeface="Calibri"/>
                          <a:ea typeface="Times New Roman"/>
                          <a:cs typeface="Times New Roman"/>
                        </a:rPr>
                        <a:t>0.3</a:t>
                      </a:r>
                      <a:endParaRPr lang="en-AU" sz="140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dirty="0">
                          <a:solidFill>
                            <a:srgbClr val="000000"/>
                          </a:solidFill>
                          <a:latin typeface="Calibri"/>
                          <a:ea typeface="Times New Roman"/>
                          <a:cs typeface="Times New Roman"/>
                        </a:rPr>
                        <a:t>-99</a:t>
                      </a:r>
                      <a:endParaRPr lang="en-AU" sz="1400" dirty="0">
                        <a:latin typeface="Calibri"/>
                        <a:ea typeface="宋体"/>
                        <a:cs typeface="Times New Roman"/>
                      </a:endParaRPr>
                    </a:p>
                  </a:txBody>
                  <a:tcPr marL="68580" marR="68580" marT="0" marB="0" anchor="ctr"/>
                </a:tc>
              </a:tr>
              <a:tr h="426047">
                <a:tc>
                  <a:txBody>
                    <a:bodyPr/>
                    <a:lstStyle/>
                    <a:p>
                      <a:pPr>
                        <a:lnSpc>
                          <a:spcPct val="115000"/>
                        </a:lnSpc>
                        <a:spcAft>
                          <a:spcPts val="0"/>
                        </a:spcAft>
                      </a:pPr>
                      <a:r>
                        <a:rPr lang="en-AU" sz="1400" dirty="0">
                          <a:solidFill>
                            <a:srgbClr val="000000"/>
                          </a:solidFill>
                          <a:latin typeface="Arial"/>
                          <a:ea typeface="Times New Roman"/>
                          <a:cs typeface="Times New Roman"/>
                        </a:rPr>
                        <a:t>Hindi</a:t>
                      </a:r>
                      <a:endParaRPr lang="en-AU" sz="1400" dirty="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b="0" dirty="0">
                          <a:solidFill>
                            <a:srgbClr val="000000"/>
                          </a:solidFill>
                          <a:latin typeface="Arial"/>
                          <a:ea typeface="Times New Roman"/>
                          <a:cs typeface="Times New Roman"/>
                        </a:rPr>
                        <a:t>2,315</a:t>
                      </a:r>
                      <a:endParaRPr lang="en-AU" sz="1400" b="0" dirty="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b="0">
                          <a:solidFill>
                            <a:srgbClr val="000000"/>
                          </a:solidFill>
                          <a:latin typeface="Arial"/>
                          <a:ea typeface="Times New Roman"/>
                          <a:cs typeface="Times New Roman"/>
                        </a:rPr>
                        <a:t>0.6</a:t>
                      </a:r>
                      <a:endParaRPr lang="en-AU" sz="1400" b="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b="0">
                          <a:solidFill>
                            <a:srgbClr val="000000"/>
                          </a:solidFill>
                          <a:latin typeface="Arial"/>
                          <a:ea typeface="Times New Roman"/>
                          <a:cs typeface="Times New Roman"/>
                        </a:rPr>
                        <a:t>0.5</a:t>
                      </a:r>
                      <a:endParaRPr lang="en-AU" sz="1400" b="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b="0" dirty="0">
                          <a:solidFill>
                            <a:srgbClr val="000000"/>
                          </a:solidFill>
                          <a:latin typeface="Arial"/>
                          <a:ea typeface="Times New Roman"/>
                          <a:cs typeface="Times New Roman"/>
                        </a:rPr>
                        <a:t>1,377</a:t>
                      </a:r>
                      <a:endParaRPr lang="en-AU" sz="1400" b="0" dirty="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a:solidFill>
                            <a:srgbClr val="000000"/>
                          </a:solidFill>
                          <a:latin typeface="Arial"/>
                          <a:ea typeface="Times New Roman"/>
                          <a:cs typeface="Times New Roman"/>
                        </a:rPr>
                        <a:t>0.4</a:t>
                      </a:r>
                      <a:endParaRPr lang="en-AU" sz="140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a:solidFill>
                            <a:srgbClr val="000000"/>
                          </a:solidFill>
                          <a:latin typeface="Calibri"/>
                          <a:ea typeface="Times New Roman"/>
                          <a:cs typeface="Times New Roman"/>
                        </a:rPr>
                        <a:t>0.4</a:t>
                      </a:r>
                      <a:endParaRPr lang="en-AU" sz="1400">
                        <a:latin typeface="Calibri"/>
                        <a:ea typeface="宋体"/>
                        <a:cs typeface="Times New Roman"/>
                      </a:endParaRPr>
                    </a:p>
                  </a:txBody>
                  <a:tcPr marL="68580" marR="68580" marT="0" marB="0" anchor="ctr"/>
                </a:tc>
                <a:tc>
                  <a:txBody>
                    <a:bodyPr/>
                    <a:lstStyle/>
                    <a:p>
                      <a:pPr algn="r">
                        <a:lnSpc>
                          <a:spcPct val="115000"/>
                        </a:lnSpc>
                        <a:spcAft>
                          <a:spcPts val="0"/>
                        </a:spcAft>
                      </a:pPr>
                      <a:r>
                        <a:rPr lang="en-AU" sz="1400" dirty="0">
                          <a:solidFill>
                            <a:srgbClr val="000000"/>
                          </a:solidFill>
                          <a:latin typeface="Calibri"/>
                          <a:ea typeface="Times New Roman"/>
                          <a:cs typeface="Times New Roman"/>
                        </a:rPr>
                        <a:t>+938</a:t>
                      </a:r>
                      <a:endParaRPr lang="en-AU" sz="1400" dirty="0">
                        <a:latin typeface="Calibri"/>
                        <a:ea typeface="宋体"/>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mandy\Favorites\Downloads\language (1).png"/>
          <p:cNvPicPr/>
          <p:nvPr/>
        </p:nvPicPr>
        <p:blipFill>
          <a:blip r:embed="rId2" cstate="print"/>
          <a:srcRect/>
          <a:stretch>
            <a:fillRect/>
          </a:stretch>
        </p:blipFill>
        <p:spPr bwMode="auto">
          <a:xfrm>
            <a:off x="323528" y="404664"/>
            <a:ext cx="8352928" cy="5904656"/>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4070984230"/>
              </p:ext>
            </p:extLst>
          </p:nvPr>
        </p:nvGraphicFramePr>
        <p:xfrm>
          <a:off x="467544" y="404664"/>
          <a:ext cx="8208912" cy="5939571"/>
        </p:xfrm>
        <a:graphic>
          <a:graphicData uri="http://schemas.openxmlformats.org/drawingml/2006/table">
            <a:tbl>
              <a:tblPr/>
              <a:tblGrid>
                <a:gridCol w="1633999"/>
                <a:gridCol w="1052673"/>
                <a:gridCol w="895558"/>
                <a:gridCol w="1096948"/>
                <a:gridCol w="1101236"/>
                <a:gridCol w="571682"/>
                <a:gridCol w="926625"/>
                <a:gridCol w="930191"/>
              </a:tblGrid>
              <a:tr h="694574">
                <a:tc>
                  <a:txBody>
                    <a:bodyPr/>
                    <a:lstStyle/>
                    <a:p>
                      <a:pPr algn="l" fontAlgn="ctr"/>
                      <a:r>
                        <a:rPr lang="en-AU" sz="2800" b="1" dirty="0" smtClean="0">
                          <a:solidFill>
                            <a:srgbClr val="BF1E2D"/>
                          </a:solidFill>
                          <a:latin typeface="Arial" pitchFamily="34" charset="0"/>
                          <a:cs typeface="Arial" pitchFamily="34" charset="0"/>
                        </a:rPr>
                        <a:t>ACT</a:t>
                      </a:r>
                      <a:endParaRPr lang="en-AU" sz="2800" b="1" dirty="0">
                        <a:solidFill>
                          <a:srgbClr val="BF1E2D"/>
                        </a:solidFill>
                        <a:latin typeface="Arial" pitchFamily="34" charset="0"/>
                        <a:cs typeface="Arial" pitchFamily="34" charset="0"/>
                      </a:endParaRPr>
                    </a:p>
                  </a:txBody>
                  <a:tcPr marL="42869" marR="26793" marT="21435" marB="21435" anchor="ctr">
                    <a:lnL>
                      <a:noFill/>
                    </a:lnL>
                    <a:lnR>
                      <a:noFill/>
                    </a:lnR>
                    <a:lnT>
                      <a:noFill/>
                    </a:lnT>
                    <a:lnB w="9525" cap="flat" cmpd="sng" algn="ctr">
                      <a:solidFill>
                        <a:srgbClr val="5F6062"/>
                      </a:solidFill>
                      <a:prstDash val="solid"/>
                      <a:round/>
                      <a:headEnd type="none" w="med" len="med"/>
                      <a:tailEnd type="none" w="med" len="med"/>
                    </a:lnB>
                    <a:solidFill>
                      <a:srgbClr val="FFFFFF"/>
                    </a:solidFill>
                  </a:tcPr>
                </a:tc>
                <a:tc gridSpan="3">
                  <a:txBody>
                    <a:bodyPr/>
                    <a:lstStyle/>
                    <a:p>
                      <a:pPr algn="ctr" fontAlgn="ctr"/>
                      <a:r>
                        <a:rPr lang="en-AU" sz="2000" b="0" dirty="0">
                          <a:solidFill>
                            <a:srgbClr val="C00000"/>
                          </a:solidFill>
                          <a:latin typeface="Arial" pitchFamily="34" charset="0"/>
                          <a:cs typeface="Arial" pitchFamily="34" charset="0"/>
                        </a:rPr>
                        <a:t>2011</a:t>
                      </a:r>
                    </a:p>
                  </a:txBody>
                  <a:tcPr marL="26793" marR="26793" marT="21435" marB="21435" anchor="ctr">
                    <a:lnL>
                      <a:noFill/>
                    </a:lnL>
                    <a:lnR>
                      <a:noFill/>
                    </a:lnR>
                    <a:lnT>
                      <a:noFill/>
                    </a:lnT>
                    <a:lnB w="9525" cap="flat" cmpd="sng" algn="ctr">
                      <a:solidFill>
                        <a:srgbClr val="5F6062"/>
                      </a:solidFill>
                      <a:prstDash val="solid"/>
                      <a:round/>
                      <a:headEnd type="none" w="med" len="med"/>
                      <a:tailEnd type="none" w="med" len="med"/>
                    </a:lnB>
                    <a:solidFill>
                      <a:srgbClr val="F7F7F7"/>
                    </a:solidFill>
                  </a:tcPr>
                </a:tc>
                <a:tc hMerge="1">
                  <a:txBody>
                    <a:bodyPr/>
                    <a:lstStyle/>
                    <a:p>
                      <a:endParaRPr lang="en-AU"/>
                    </a:p>
                  </a:txBody>
                  <a:tcPr/>
                </a:tc>
                <a:tc hMerge="1">
                  <a:txBody>
                    <a:bodyPr/>
                    <a:lstStyle/>
                    <a:p>
                      <a:endParaRPr lang="en-AU"/>
                    </a:p>
                  </a:txBody>
                  <a:tcPr/>
                </a:tc>
                <a:tc gridSpan="3">
                  <a:txBody>
                    <a:bodyPr/>
                    <a:lstStyle/>
                    <a:p>
                      <a:pPr algn="ctr" fontAlgn="ctr"/>
                      <a:r>
                        <a:rPr lang="en-AU" sz="2000" b="0" dirty="0">
                          <a:solidFill>
                            <a:srgbClr val="C00000"/>
                          </a:solidFill>
                          <a:latin typeface="Arial" pitchFamily="34" charset="0"/>
                          <a:cs typeface="Arial" pitchFamily="34" charset="0"/>
                        </a:rPr>
                        <a:t>2006</a:t>
                      </a:r>
                    </a:p>
                  </a:txBody>
                  <a:tcPr marL="26793" marR="26793" marT="21435" marB="21435" anchor="ctr">
                    <a:lnL>
                      <a:noFill/>
                    </a:lnL>
                    <a:lnR>
                      <a:noFill/>
                    </a:lnR>
                    <a:lnT>
                      <a:noFill/>
                    </a:lnT>
                    <a:lnB w="9525" cap="flat" cmpd="sng" algn="ctr">
                      <a:solidFill>
                        <a:srgbClr val="5F6062"/>
                      </a:solidFill>
                      <a:prstDash val="solid"/>
                      <a:round/>
                      <a:headEnd type="none" w="med" len="med"/>
                      <a:tailEnd type="none" w="med" len="med"/>
                    </a:lnB>
                    <a:solidFill>
                      <a:srgbClr val="FFFFFF"/>
                    </a:solidFill>
                  </a:tcPr>
                </a:tc>
                <a:tc hMerge="1">
                  <a:txBody>
                    <a:bodyPr/>
                    <a:lstStyle/>
                    <a:p>
                      <a:endParaRPr lang="en-AU"/>
                    </a:p>
                  </a:txBody>
                  <a:tcPr/>
                </a:tc>
                <a:tc hMerge="1">
                  <a:txBody>
                    <a:bodyPr/>
                    <a:lstStyle/>
                    <a:p>
                      <a:endParaRPr lang="en-AU"/>
                    </a:p>
                  </a:txBody>
                  <a:tcPr/>
                </a:tc>
                <a:tc>
                  <a:txBody>
                    <a:bodyPr/>
                    <a:lstStyle/>
                    <a:p>
                      <a:pPr algn="r" fontAlgn="ctr"/>
                      <a:r>
                        <a:rPr lang="en-AU" sz="1800" b="0" dirty="0">
                          <a:solidFill>
                            <a:srgbClr val="C00000"/>
                          </a:solidFill>
                          <a:latin typeface="Arial" pitchFamily="34" charset="0"/>
                          <a:cs typeface="Arial" pitchFamily="34" charset="0"/>
                        </a:rPr>
                        <a:t>Change</a:t>
                      </a:r>
                    </a:p>
                  </a:txBody>
                  <a:tcPr marL="26793" marR="75021" marT="21435" marB="21435" anchor="ctr">
                    <a:lnL>
                      <a:noFill/>
                    </a:lnL>
                    <a:lnR>
                      <a:noFill/>
                    </a:lnR>
                    <a:lnT>
                      <a:noFill/>
                    </a:lnT>
                    <a:lnB w="9525" cap="flat" cmpd="sng" algn="ctr">
                      <a:solidFill>
                        <a:srgbClr val="5F6062"/>
                      </a:solidFill>
                      <a:prstDash val="solid"/>
                      <a:round/>
                      <a:headEnd type="none" w="med" len="med"/>
                      <a:tailEnd type="none" w="med" len="med"/>
                    </a:lnB>
                    <a:solidFill>
                      <a:srgbClr val="F7F7F7"/>
                    </a:solidFill>
                  </a:tcPr>
                </a:tc>
              </a:tr>
              <a:tr h="515336">
                <a:tc>
                  <a:txBody>
                    <a:bodyPr/>
                    <a:lstStyle/>
                    <a:p>
                      <a:pPr algn="l" fontAlgn="b"/>
                      <a:r>
                        <a:rPr lang="en-AU" sz="1800" b="1" dirty="0">
                          <a:solidFill>
                            <a:schemeClr val="tx1"/>
                          </a:solidFill>
                          <a:latin typeface="Arial" pitchFamily="34" charset="0"/>
                          <a:cs typeface="Arial" pitchFamily="34" charset="0"/>
                        </a:rPr>
                        <a:t>Ancestry</a:t>
                      </a:r>
                    </a:p>
                  </a:txBody>
                  <a:tcPr marL="42869" marR="26793" marT="21435" marB="21435" anchor="b">
                    <a:lnL>
                      <a:noFill/>
                    </a:lnL>
                    <a:lnR>
                      <a:noFill/>
                    </a:lnR>
                    <a:lnT w="9525" cap="flat" cmpd="sng" algn="ctr">
                      <a:solidFill>
                        <a:srgbClr val="5F6062"/>
                      </a:solidFill>
                      <a:prstDash val="solid"/>
                      <a:round/>
                      <a:headEnd type="none" w="med" len="med"/>
                      <a:tailEnd type="none" w="med" len="med"/>
                    </a:lnT>
                    <a:lnB w="9525" cap="flat" cmpd="sng" algn="ctr">
                      <a:solidFill>
                        <a:srgbClr val="5F6062"/>
                      </a:solidFill>
                      <a:prstDash val="solid"/>
                      <a:round/>
                      <a:headEnd type="none" w="med" len="med"/>
                      <a:tailEnd type="none" w="med" len="med"/>
                    </a:lnB>
                    <a:solidFill>
                      <a:srgbClr val="FFFFFF"/>
                    </a:solidFill>
                  </a:tcPr>
                </a:tc>
                <a:tc>
                  <a:txBody>
                    <a:bodyPr/>
                    <a:lstStyle/>
                    <a:p>
                      <a:pPr algn="r" fontAlgn="b"/>
                      <a:r>
                        <a:rPr lang="en-AU" sz="1400" b="1" dirty="0">
                          <a:solidFill>
                            <a:schemeClr val="tx1"/>
                          </a:solidFill>
                          <a:latin typeface="Arial" pitchFamily="34" charset="0"/>
                          <a:cs typeface="Arial" pitchFamily="34" charset="0"/>
                        </a:rPr>
                        <a:t>Number</a:t>
                      </a:r>
                    </a:p>
                  </a:txBody>
                  <a:tcPr marL="26793" marR="75021" marT="21435" marB="21435" anchor="b">
                    <a:lnL>
                      <a:noFill/>
                    </a:lnL>
                    <a:lnR>
                      <a:noFill/>
                    </a:lnR>
                    <a:lnT w="9525" cap="flat" cmpd="sng" algn="ctr">
                      <a:solidFill>
                        <a:srgbClr val="5F6062"/>
                      </a:solidFill>
                      <a:prstDash val="solid"/>
                      <a:round/>
                      <a:headEnd type="none" w="med" len="med"/>
                      <a:tailEnd type="none" w="med" len="med"/>
                    </a:lnT>
                    <a:lnB w="9525" cap="flat" cmpd="sng" algn="ctr">
                      <a:solidFill>
                        <a:srgbClr val="5F6062"/>
                      </a:solidFill>
                      <a:prstDash val="solid"/>
                      <a:round/>
                      <a:headEnd type="none" w="med" len="med"/>
                      <a:tailEnd type="none" w="med" len="med"/>
                    </a:lnB>
                    <a:solidFill>
                      <a:srgbClr val="F7F7F7"/>
                    </a:solidFill>
                  </a:tcPr>
                </a:tc>
                <a:tc>
                  <a:txBody>
                    <a:bodyPr/>
                    <a:lstStyle/>
                    <a:p>
                      <a:pPr algn="r" fontAlgn="b"/>
                      <a:r>
                        <a:rPr lang="en-AU" sz="1400" b="1" dirty="0">
                          <a:solidFill>
                            <a:schemeClr val="tx1"/>
                          </a:solidFill>
                          <a:latin typeface="Arial" pitchFamily="34" charset="0"/>
                          <a:cs typeface="Arial" pitchFamily="34" charset="0"/>
                        </a:rPr>
                        <a:t>%</a:t>
                      </a:r>
                    </a:p>
                  </a:txBody>
                  <a:tcPr marL="26793" marR="75021" marT="21435" marB="21435" anchor="b">
                    <a:lnL>
                      <a:noFill/>
                    </a:lnL>
                    <a:lnR>
                      <a:noFill/>
                    </a:lnR>
                    <a:lnT w="9525" cap="flat" cmpd="sng" algn="ctr">
                      <a:solidFill>
                        <a:srgbClr val="5F6062"/>
                      </a:solidFill>
                      <a:prstDash val="solid"/>
                      <a:round/>
                      <a:headEnd type="none" w="med" len="med"/>
                      <a:tailEnd type="none" w="med" len="med"/>
                    </a:lnT>
                    <a:lnB w="9525" cap="flat" cmpd="sng" algn="ctr">
                      <a:solidFill>
                        <a:srgbClr val="5F6062"/>
                      </a:solidFill>
                      <a:prstDash val="solid"/>
                      <a:round/>
                      <a:headEnd type="none" w="med" len="med"/>
                      <a:tailEnd type="none" w="med" len="med"/>
                    </a:lnB>
                    <a:solidFill>
                      <a:srgbClr val="F7F7F7"/>
                    </a:solidFill>
                  </a:tcPr>
                </a:tc>
                <a:tc>
                  <a:txBody>
                    <a:bodyPr/>
                    <a:lstStyle/>
                    <a:p>
                      <a:pPr algn="r" fontAlgn="b"/>
                      <a:r>
                        <a:rPr lang="en-AU" sz="1400" b="1" dirty="0">
                          <a:solidFill>
                            <a:schemeClr val="tx1"/>
                          </a:solidFill>
                          <a:latin typeface="Arial" pitchFamily="34" charset="0"/>
                          <a:cs typeface="Arial" pitchFamily="34" charset="0"/>
                        </a:rPr>
                        <a:t>Australia</a:t>
                      </a:r>
                    </a:p>
                  </a:txBody>
                  <a:tcPr marL="26793" marR="75021" marT="21435" marB="21435" anchor="b">
                    <a:lnL>
                      <a:noFill/>
                    </a:lnL>
                    <a:lnR>
                      <a:noFill/>
                    </a:lnR>
                    <a:lnT w="9525" cap="flat" cmpd="sng" algn="ctr">
                      <a:solidFill>
                        <a:srgbClr val="5F6062"/>
                      </a:solidFill>
                      <a:prstDash val="solid"/>
                      <a:round/>
                      <a:headEnd type="none" w="med" len="med"/>
                      <a:tailEnd type="none" w="med" len="med"/>
                    </a:lnT>
                    <a:lnB w="9525" cap="flat" cmpd="sng" algn="ctr">
                      <a:solidFill>
                        <a:srgbClr val="5F6062"/>
                      </a:solidFill>
                      <a:prstDash val="solid"/>
                      <a:round/>
                      <a:headEnd type="none" w="med" len="med"/>
                      <a:tailEnd type="none" w="med" len="med"/>
                    </a:lnB>
                    <a:solidFill>
                      <a:srgbClr val="F7F7F7"/>
                    </a:solidFill>
                  </a:tcPr>
                </a:tc>
                <a:tc>
                  <a:txBody>
                    <a:bodyPr/>
                    <a:lstStyle/>
                    <a:p>
                      <a:pPr algn="r" fontAlgn="b"/>
                      <a:r>
                        <a:rPr lang="en-AU" sz="1400" b="1" dirty="0">
                          <a:solidFill>
                            <a:schemeClr val="tx1"/>
                          </a:solidFill>
                          <a:latin typeface="Arial" pitchFamily="34" charset="0"/>
                          <a:cs typeface="Arial" pitchFamily="34" charset="0"/>
                        </a:rPr>
                        <a:t>Number</a:t>
                      </a:r>
                    </a:p>
                  </a:txBody>
                  <a:tcPr marL="26793" marR="75021" marT="21435" marB="21435" anchor="b">
                    <a:lnL>
                      <a:noFill/>
                    </a:lnL>
                    <a:lnR>
                      <a:noFill/>
                    </a:lnR>
                    <a:lnT w="9525" cap="flat" cmpd="sng" algn="ctr">
                      <a:solidFill>
                        <a:srgbClr val="5F6062"/>
                      </a:solidFill>
                      <a:prstDash val="solid"/>
                      <a:round/>
                      <a:headEnd type="none" w="med" len="med"/>
                      <a:tailEnd type="none" w="med" len="med"/>
                    </a:lnT>
                    <a:lnB w="9525" cap="flat" cmpd="sng" algn="ctr">
                      <a:solidFill>
                        <a:srgbClr val="5F6062"/>
                      </a:solidFill>
                      <a:prstDash val="solid"/>
                      <a:round/>
                      <a:headEnd type="none" w="med" len="med"/>
                      <a:tailEnd type="none" w="med" len="med"/>
                    </a:lnB>
                    <a:solidFill>
                      <a:srgbClr val="FFFFFF"/>
                    </a:solidFill>
                  </a:tcPr>
                </a:tc>
                <a:tc>
                  <a:txBody>
                    <a:bodyPr/>
                    <a:lstStyle/>
                    <a:p>
                      <a:pPr algn="r" fontAlgn="b"/>
                      <a:r>
                        <a:rPr lang="en-AU" sz="1400" b="1" dirty="0">
                          <a:solidFill>
                            <a:schemeClr val="tx1"/>
                          </a:solidFill>
                          <a:latin typeface="Arial" pitchFamily="34" charset="0"/>
                          <a:cs typeface="Arial" pitchFamily="34" charset="0"/>
                        </a:rPr>
                        <a:t>%</a:t>
                      </a:r>
                    </a:p>
                  </a:txBody>
                  <a:tcPr marL="26793" marR="75021" marT="21435" marB="21435" anchor="b">
                    <a:lnL>
                      <a:noFill/>
                    </a:lnL>
                    <a:lnR>
                      <a:noFill/>
                    </a:lnR>
                    <a:lnT w="9525" cap="flat" cmpd="sng" algn="ctr">
                      <a:solidFill>
                        <a:srgbClr val="5F6062"/>
                      </a:solidFill>
                      <a:prstDash val="solid"/>
                      <a:round/>
                      <a:headEnd type="none" w="med" len="med"/>
                      <a:tailEnd type="none" w="med" len="med"/>
                    </a:lnT>
                    <a:lnB w="9525" cap="flat" cmpd="sng" algn="ctr">
                      <a:solidFill>
                        <a:srgbClr val="5F6062"/>
                      </a:solidFill>
                      <a:prstDash val="solid"/>
                      <a:round/>
                      <a:headEnd type="none" w="med" len="med"/>
                      <a:tailEnd type="none" w="med" len="med"/>
                    </a:lnB>
                    <a:solidFill>
                      <a:srgbClr val="FFFFFF"/>
                    </a:solidFill>
                  </a:tcPr>
                </a:tc>
                <a:tc>
                  <a:txBody>
                    <a:bodyPr/>
                    <a:lstStyle/>
                    <a:p>
                      <a:pPr algn="r" fontAlgn="b"/>
                      <a:r>
                        <a:rPr lang="en-AU" sz="1400" b="1" dirty="0">
                          <a:solidFill>
                            <a:schemeClr val="tx1"/>
                          </a:solidFill>
                          <a:latin typeface="Arial" pitchFamily="34" charset="0"/>
                          <a:cs typeface="Arial" pitchFamily="34" charset="0"/>
                        </a:rPr>
                        <a:t>Australia</a:t>
                      </a:r>
                    </a:p>
                  </a:txBody>
                  <a:tcPr marL="26793" marR="75021" marT="21435" marB="21435" anchor="b">
                    <a:lnL>
                      <a:noFill/>
                    </a:lnL>
                    <a:lnR>
                      <a:noFill/>
                    </a:lnR>
                    <a:lnT w="9525" cap="flat" cmpd="sng" algn="ctr">
                      <a:solidFill>
                        <a:srgbClr val="5F6062"/>
                      </a:solidFill>
                      <a:prstDash val="solid"/>
                      <a:round/>
                      <a:headEnd type="none" w="med" len="med"/>
                      <a:tailEnd type="none" w="med" len="med"/>
                    </a:lnT>
                    <a:lnB w="9525" cap="flat" cmpd="sng" algn="ctr">
                      <a:solidFill>
                        <a:srgbClr val="5F6062"/>
                      </a:solidFill>
                      <a:prstDash val="solid"/>
                      <a:round/>
                      <a:headEnd type="none" w="med" len="med"/>
                      <a:tailEnd type="none" w="med" len="med"/>
                    </a:lnB>
                    <a:solidFill>
                      <a:srgbClr val="FFFFFF"/>
                    </a:solidFill>
                  </a:tcPr>
                </a:tc>
                <a:tc>
                  <a:txBody>
                    <a:bodyPr/>
                    <a:lstStyle/>
                    <a:p>
                      <a:pPr algn="r" fontAlgn="b"/>
                      <a:endParaRPr lang="en-AU" sz="1400" b="0" dirty="0">
                        <a:solidFill>
                          <a:schemeClr val="tx1"/>
                        </a:solidFill>
                        <a:latin typeface="Arial" pitchFamily="34" charset="0"/>
                        <a:cs typeface="Arial" pitchFamily="34" charset="0"/>
                      </a:endParaRPr>
                    </a:p>
                  </a:txBody>
                  <a:tcPr marL="26793" marR="75021" marT="21435" marB="21435" anchor="b">
                    <a:lnL>
                      <a:noFill/>
                    </a:lnL>
                    <a:lnR>
                      <a:noFill/>
                    </a:lnR>
                    <a:lnT w="9525" cap="flat" cmpd="sng" algn="ctr">
                      <a:solidFill>
                        <a:srgbClr val="5F6062"/>
                      </a:solidFill>
                      <a:prstDash val="solid"/>
                      <a:round/>
                      <a:headEnd type="none" w="med" len="med"/>
                      <a:tailEnd type="none" w="med" len="med"/>
                    </a:lnT>
                    <a:lnB w="9525" cap="flat" cmpd="sng" algn="ctr">
                      <a:solidFill>
                        <a:srgbClr val="5F6062"/>
                      </a:solidFill>
                      <a:prstDash val="solid"/>
                      <a:round/>
                      <a:headEnd type="none" w="med" len="med"/>
                      <a:tailEnd type="none" w="med" len="med"/>
                    </a:lnB>
                    <a:solidFill>
                      <a:srgbClr val="F7F7F7"/>
                    </a:solidFill>
                  </a:tcPr>
                </a:tc>
              </a:tr>
              <a:tr h="541837">
                <a:tc>
                  <a:txBody>
                    <a:bodyPr/>
                    <a:lstStyle/>
                    <a:p>
                      <a:pPr algn="l" fontAlgn="t"/>
                      <a:r>
                        <a:rPr lang="en-AU" sz="1800" dirty="0">
                          <a:solidFill>
                            <a:schemeClr val="tx1"/>
                          </a:solidFill>
                          <a:latin typeface="Arial" pitchFamily="34" charset="0"/>
                          <a:cs typeface="Arial" pitchFamily="34" charset="0"/>
                        </a:rPr>
                        <a:t>Australian</a:t>
                      </a:r>
                    </a:p>
                  </a:txBody>
                  <a:tcPr marL="42869" marR="26793" marT="21435" marB="21435">
                    <a:lnL>
                      <a:noFill/>
                    </a:lnL>
                    <a:lnR w="9525" cap="flat" cmpd="sng" algn="ctr">
                      <a:solidFill>
                        <a:srgbClr val="999999"/>
                      </a:solidFill>
                      <a:prstDash val="dash"/>
                      <a:round/>
                      <a:headEnd type="none" w="med" len="med"/>
                      <a:tailEnd type="none" w="med" len="med"/>
                    </a:lnR>
                    <a:lnT w="9525" cap="flat" cmpd="sng" algn="ctr">
                      <a:solidFill>
                        <a:srgbClr val="5F6062"/>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r" fontAlgn="t"/>
                      <a:r>
                        <a:rPr lang="en-AU" sz="1600" dirty="0">
                          <a:solidFill>
                            <a:schemeClr val="tx1"/>
                          </a:solidFill>
                          <a:latin typeface="Arial" pitchFamily="34" charset="0"/>
                          <a:cs typeface="Arial" pitchFamily="34" charset="0"/>
                        </a:rPr>
                        <a:t>128,711</a:t>
                      </a:r>
                    </a:p>
                  </a:txBody>
                  <a:tcPr marL="26793" marR="75021" marT="21435" marB="21435">
                    <a:lnL w="9525" cap="flat" cmpd="sng" algn="ctr">
                      <a:solidFill>
                        <a:srgbClr val="999999"/>
                      </a:solidFill>
                      <a:prstDash val="dash"/>
                      <a:round/>
                      <a:headEnd type="none" w="med" len="med"/>
                      <a:tailEnd type="none" w="med" len="med"/>
                    </a:lnL>
                    <a:lnR w="9525" cap="flat" cmpd="sng" algn="ctr">
                      <a:solidFill>
                        <a:srgbClr val="999999"/>
                      </a:solidFill>
                      <a:prstDash val="dash"/>
                      <a:round/>
                      <a:headEnd type="none" w="med" len="med"/>
                      <a:tailEnd type="none" w="med" len="med"/>
                    </a:lnR>
                    <a:lnT w="9525" cap="flat" cmpd="sng" algn="ctr">
                      <a:solidFill>
                        <a:srgbClr val="5F6062"/>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7F7F7"/>
                    </a:solidFill>
                  </a:tcPr>
                </a:tc>
                <a:tc>
                  <a:txBody>
                    <a:bodyPr/>
                    <a:lstStyle/>
                    <a:p>
                      <a:pPr algn="r" fontAlgn="t"/>
                      <a:r>
                        <a:rPr lang="en-AU" sz="1600" dirty="0">
                          <a:solidFill>
                            <a:schemeClr val="tx1"/>
                          </a:solidFill>
                          <a:latin typeface="Arial" pitchFamily="34" charset="0"/>
                          <a:cs typeface="Arial" pitchFamily="34" charset="0"/>
                        </a:rPr>
                        <a:t>36.0</a:t>
                      </a:r>
                    </a:p>
                  </a:txBody>
                  <a:tcPr marL="26793" marR="75021" marT="21435" marB="21435">
                    <a:lnL w="9525" cap="flat" cmpd="sng" algn="ctr">
                      <a:solidFill>
                        <a:srgbClr val="999999"/>
                      </a:solidFill>
                      <a:prstDash val="dash"/>
                      <a:round/>
                      <a:headEnd type="none" w="med" len="med"/>
                      <a:tailEnd type="none" w="med" len="med"/>
                    </a:lnL>
                    <a:lnR w="9525" cap="flat" cmpd="sng" algn="ctr">
                      <a:solidFill>
                        <a:srgbClr val="999999"/>
                      </a:solidFill>
                      <a:prstDash val="dash"/>
                      <a:round/>
                      <a:headEnd type="none" w="med" len="med"/>
                      <a:tailEnd type="none" w="med" len="med"/>
                    </a:lnR>
                    <a:lnT w="9525" cap="flat" cmpd="sng" algn="ctr">
                      <a:solidFill>
                        <a:srgbClr val="5F6062"/>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7F7F7"/>
                    </a:solidFill>
                  </a:tcPr>
                </a:tc>
                <a:tc>
                  <a:txBody>
                    <a:bodyPr/>
                    <a:lstStyle/>
                    <a:p>
                      <a:pPr algn="r" fontAlgn="t"/>
                      <a:r>
                        <a:rPr lang="en-AU" sz="1600" dirty="0">
                          <a:solidFill>
                            <a:schemeClr val="tx1"/>
                          </a:solidFill>
                          <a:latin typeface="Arial" pitchFamily="34" charset="0"/>
                          <a:cs typeface="Arial" pitchFamily="34" charset="0"/>
                        </a:rPr>
                        <a:t>33.0</a:t>
                      </a:r>
                    </a:p>
                  </a:txBody>
                  <a:tcPr marL="26793" marR="75021" marT="21435" marB="21435">
                    <a:lnL w="9525" cap="flat" cmpd="sng" algn="ctr">
                      <a:solidFill>
                        <a:srgbClr val="999999"/>
                      </a:solidFill>
                      <a:prstDash val="dash"/>
                      <a:round/>
                      <a:headEnd type="none" w="med" len="med"/>
                      <a:tailEnd type="none" w="med" len="med"/>
                    </a:lnL>
                    <a:lnR w="9525" cap="flat" cmpd="sng" algn="ctr">
                      <a:solidFill>
                        <a:srgbClr val="999999"/>
                      </a:solidFill>
                      <a:prstDash val="dash"/>
                      <a:round/>
                      <a:headEnd type="none" w="med" len="med"/>
                      <a:tailEnd type="none" w="med" len="med"/>
                    </a:lnR>
                    <a:lnT w="9525" cap="flat" cmpd="sng" algn="ctr">
                      <a:solidFill>
                        <a:srgbClr val="5F6062"/>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7F7F7"/>
                    </a:solidFill>
                  </a:tcPr>
                </a:tc>
                <a:tc>
                  <a:txBody>
                    <a:bodyPr/>
                    <a:lstStyle/>
                    <a:p>
                      <a:pPr algn="r" fontAlgn="t"/>
                      <a:r>
                        <a:rPr lang="en-AU" sz="1600" dirty="0">
                          <a:solidFill>
                            <a:schemeClr val="tx1"/>
                          </a:solidFill>
                          <a:latin typeface="Arial" pitchFamily="34" charset="0"/>
                          <a:cs typeface="Arial" pitchFamily="34" charset="0"/>
                        </a:rPr>
                        <a:t>133,004</a:t>
                      </a:r>
                    </a:p>
                  </a:txBody>
                  <a:tcPr marL="26793" marR="75021" marT="21435" marB="21435">
                    <a:lnL w="9525" cap="flat" cmpd="sng" algn="ctr">
                      <a:solidFill>
                        <a:srgbClr val="999999"/>
                      </a:solidFill>
                      <a:prstDash val="dash"/>
                      <a:round/>
                      <a:headEnd type="none" w="med" len="med"/>
                      <a:tailEnd type="none" w="med" len="med"/>
                    </a:lnL>
                    <a:lnR w="9525" cap="flat" cmpd="sng" algn="ctr">
                      <a:solidFill>
                        <a:srgbClr val="999999"/>
                      </a:solidFill>
                      <a:prstDash val="dash"/>
                      <a:round/>
                      <a:headEnd type="none" w="med" len="med"/>
                      <a:tailEnd type="none" w="med" len="med"/>
                    </a:lnR>
                    <a:lnT w="9525" cap="flat" cmpd="sng" algn="ctr">
                      <a:solidFill>
                        <a:srgbClr val="5F6062"/>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r" fontAlgn="t"/>
                      <a:r>
                        <a:rPr lang="en-AU" sz="1600" dirty="0">
                          <a:solidFill>
                            <a:schemeClr val="tx1"/>
                          </a:solidFill>
                          <a:latin typeface="Arial" pitchFamily="34" charset="0"/>
                          <a:cs typeface="Arial" pitchFamily="34" charset="0"/>
                        </a:rPr>
                        <a:t>41.1</a:t>
                      </a:r>
                    </a:p>
                  </a:txBody>
                  <a:tcPr marL="26793" marR="75021" marT="21435" marB="21435">
                    <a:lnL w="9525" cap="flat" cmpd="sng" algn="ctr">
                      <a:solidFill>
                        <a:srgbClr val="999999"/>
                      </a:solidFill>
                      <a:prstDash val="dash"/>
                      <a:round/>
                      <a:headEnd type="none" w="med" len="med"/>
                      <a:tailEnd type="none" w="med" len="med"/>
                    </a:lnL>
                    <a:lnR w="9525" cap="flat" cmpd="sng" algn="ctr">
                      <a:solidFill>
                        <a:srgbClr val="999999"/>
                      </a:solidFill>
                      <a:prstDash val="dash"/>
                      <a:round/>
                      <a:headEnd type="none" w="med" len="med"/>
                      <a:tailEnd type="none" w="med" len="med"/>
                    </a:lnR>
                    <a:lnT w="9525" cap="flat" cmpd="sng" algn="ctr">
                      <a:solidFill>
                        <a:srgbClr val="5F6062"/>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r" fontAlgn="t"/>
                      <a:r>
                        <a:rPr lang="en-AU" sz="1600">
                          <a:solidFill>
                            <a:schemeClr val="tx1"/>
                          </a:solidFill>
                          <a:latin typeface="Arial" pitchFamily="34" charset="0"/>
                          <a:cs typeface="Arial" pitchFamily="34" charset="0"/>
                        </a:rPr>
                        <a:t>37.1</a:t>
                      </a:r>
                    </a:p>
                  </a:txBody>
                  <a:tcPr marL="26793" marR="75021" marT="21435" marB="21435">
                    <a:lnL w="9525" cap="flat" cmpd="sng" algn="ctr">
                      <a:solidFill>
                        <a:srgbClr val="999999"/>
                      </a:solidFill>
                      <a:prstDash val="dash"/>
                      <a:round/>
                      <a:headEnd type="none" w="med" len="med"/>
                      <a:tailEnd type="none" w="med" len="med"/>
                    </a:lnL>
                    <a:lnR w="9525" cap="flat" cmpd="sng" algn="ctr">
                      <a:solidFill>
                        <a:srgbClr val="999999"/>
                      </a:solidFill>
                      <a:prstDash val="dash"/>
                      <a:round/>
                      <a:headEnd type="none" w="med" len="med"/>
                      <a:tailEnd type="none" w="med" len="med"/>
                    </a:lnR>
                    <a:lnT w="9525" cap="flat" cmpd="sng" algn="ctr">
                      <a:solidFill>
                        <a:srgbClr val="5F6062"/>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r" fontAlgn="t"/>
                      <a:r>
                        <a:rPr lang="en-AU" sz="1600">
                          <a:solidFill>
                            <a:schemeClr val="tx1"/>
                          </a:solidFill>
                          <a:latin typeface="Arial" pitchFamily="34" charset="0"/>
                          <a:cs typeface="Arial" pitchFamily="34" charset="0"/>
                        </a:rPr>
                        <a:t>-4,293</a:t>
                      </a:r>
                    </a:p>
                  </a:txBody>
                  <a:tcPr marL="26793" marR="75021" marT="21435" marB="21435">
                    <a:lnL w="9525" cap="flat" cmpd="sng" algn="ctr">
                      <a:solidFill>
                        <a:srgbClr val="999999"/>
                      </a:solidFill>
                      <a:prstDash val="dash"/>
                      <a:round/>
                      <a:headEnd type="none" w="med" len="med"/>
                      <a:tailEnd type="none" w="med" len="med"/>
                    </a:lnL>
                    <a:lnR>
                      <a:noFill/>
                    </a:lnR>
                    <a:lnT w="9525" cap="flat" cmpd="sng" algn="ctr">
                      <a:solidFill>
                        <a:srgbClr val="5F6062"/>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7F7F7"/>
                    </a:solidFill>
                  </a:tcPr>
                </a:tc>
              </a:tr>
              <a:tr h="468640">
                <a:tc>
                  <a:txBody>
                    <a:bodyPr/>
                    <a:lstStyle/>
                    <a:p>
                      <a:pPr algn="l" fontAlgn="t"/>
                      <a:r>
                        <a:rPr lang="en-AU" sz="1800" dirty="0">
                          <a:solidFill>
                            <a:schemeClr val="tx1"/>
                          </a:solidFill>
                          <a:latin typeface="Arial" pitchFamily="34" charset="0"/>
                          <a:cs typeface="Arial" pitchFamily="34" charset="0"/>
                        </a:rPr>
                        <a:t>English</a:t>
                      </a:r>
                    </a:p>
                  </a:txBody>
                  <a:tcPr marL="42869" marR="26793" marT="21435" marB="21435">
                    <a:lnL>
                      <a:noFill/>
                    </a:lnL>
                    <a:lnR w="9525" cap="flat" cmpd="sng" algn="ctr">
                      <a:solidFill>
                        <a:srgbClr val="999999"/>
                      </a:solidFill>
                      <a:prstDash val="dash"/>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E6E6E6"/>
                    </a:solidFill>
                  </a:tcPr>
                </a:tc>
                <a:tc>
                  <a:txBody>
                    <a:bodyPr/>
                    <a:lstStyle/>
                    <a:p>
                      <a:pPr algn="r" fontAlgn="t"/>
                      <a:r>
                        <a:rPr lang="en-AU" sz="1600" dirty="0">
                          <a:solidFill>
                            <a:schemeClr val="tx1"/>
                          </a:solidFill>
                          <a:latin typeface="Arial" pitchFamily="34" charset="0"/>
                          <a:cs typeface="Arial" pitchFamily="34" charset="0"/>
                        </a:rPr>
                        <a:t>116,676</a:t>
                      </a:r>
                    </a:p>
                  </a:txBody>
                  <a:tcPr marL="26793" marR="75021" marT="21435" marB="21435">
                    <a:lnL w="9525" cap="flat" cmpd="sng" algn="ctr">
                      <a:solidFill>
                        <a:srgbClr val="999999"/>
                      </a:solidFill>
                      <a:prstDash val="dash"/>
                      <a:round/>
                      <a:headEnd type="none" w="med" len="med"/>
                      <a:tailEnd type="none" w="med" len="med"/>
                    </a:lnL>
                    <a:lnR w="9525" cap="flat" cmpd="sng" algn="ctr">
                      <a:solidFill>
                        <a:srgbClr val="999999"/>
                      </a:solidFill>
                      <a:prstDash val="dash"/>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E6E6E6"/>
                    </a:solidFill>
                  </a:tcPr>
                </a:tc>
                <a:tc>
                  <a:txBody>
                    <a:bodyPr/>
                    <a:lstStyle/>
                    <a:p>
                      <a:pPr algn="r" fontAlgn="t"/>
                      <a:r>
                        <a:rPr lang="en-AU" sz="1600" dirty="0">
                          <a:solidFill>
                            <a:schemeClr val="tx1"/>
                          </a:solidFill>
                          <a:latin typeface="Arial" pitchFamily="34" charset="0"/>
                          <a:cs typeface="Arial" pitchFamily="34" charset="0"/>
                        </a:rPr>
                        <a:t>32.7</a:t>
                      </a:r>
                    </a:p>
                  </a:txBody>
                  <a:tcPr marL="26793" marR="75021" marT="21435" marB="21435">
                    <a:lnL w="9525" cap="flat" cmpd="sng" algn="ctr">
                      <a:solidFill>
                        <a:srgbClr val="999999"/>
                      </a:solidFill>
                      <a:prstDash val="dash"/>
                      <a:round/>
                      <a:headEnd type="none" w="med" len="med"/>
                      <a:tailEnd type="none" w="med" len="med"/>
                    </a:lnL>
                    <a:lnR w="9525" cap="flat" cmpd="sng" algn="ctr">
                      <a:solidFill>
                        <a:srgbClr val="999999"/>
                      </a:solidFill>
                      <a:prstDash val="dash"/>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E6E6E6"/>
                    </a:solidFill>
                  </a:tcPr>
                </a:tc>
                <a:tc>
                  <a:txBody>
                    <a:bodyPr/>
                    <a:lstStyle/>
                    <a:p>
                      <a:pPr algn="r" fontAlgn="t"/>
                      <a:r>
                        <a:rPr lang="en-AU" sz="1600" dirty="0">
                          <a:solidFill>
                            <a:schemeClr val="tx1"/>
                          </a:solidFill>
                          <a:latin typeface="Arial" pitchFamily="34" charset="0"/>
                          <a:cs typeface="Arial" pitchFamily="34" charset="0"/>
                        </a:rPr>
                        <a:t>33.7</a:t>
                      </a:r>
                    </a:p>
                  </a:txBody>
                  <a:tcPr marL="26793" marR="75021" marT="21435" marB="21435">
                    <a:lnL w="9525" cap="flat" cmpd="sng" algn="ctr">
                      <a:solidFill>
                        <a:srgbClr val="999999"/>
                      </a:solidFill>
                      <a:prstDash val="dash"/>
                      <a:round/>
                      <a:headEnd type="none" w="med" len="med"/>
                      <a:tailEnd type="none" w="med" len="med"/>
                    </a:lnL>
                    <a:lnR w="9525" cap="flat" cmpd="sng" algn="ctr">
                      <a:solidFill>
                        <a:srgbClr val="999999"/>
                      </a:solidFill>
                      <a:prstDash val="dash"/>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E6E6E6"/>
                    </a:solidFill>
                  </a:tcPr>
                </a:tc>
                <a:tc>
                  <a:txBody>
                    <a:bodyPr/>
                    <a:lstStyle/>
                    <a:p>
                      <a:pPr algn="r" fontAlgn="t"/>
                      <a:r>
                        <a:rPr lang="en-AU" sz="1600" dirty="0">
                          <a:solidFill>
                            <a:schemeClr val="tx1"/>
                          </a:solidFill>
                          <a:latin typeface="Arial" pitchFamily="34" charset="0"/>
                          <a:cs typeface="Arial" pitchFamily="34" charset="0"/>
                        </a:rPr>
                        <a:t>100,715</a:t>
                      </a:r>
                    </a:p>
                  </a:txBody>
                  <a:tcPr marL="26793" marR="75021" marT="21435" marB="21435">
                    <a:lnL w="9525" cap="flat" cmpd="sng" algn="ctr">
                      <a:solidFill>
                        <a:srgbClr val="999999"/>
                      </a:solidFill>
                      <a:prstDash val="dash"/>
                      <a:round/>
                      <a:headEnd type="none" w="med" len="med"/>
                      <a:tailEnd type="none" w="med" len="med"/>
                    </a:lnL>
                    <a:lnR w="9525" cap="flat" cmpd="sng" algn="ctr">
                      <a:solidFill>
                        <a:srgbClr val="999999"/>
                      </a:solidFill>
                      <a:prstDash val="dash"/>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E6E6E6"/>
                    </a:solidFill>
                  </a:tcPr>
                </a:tc>
                <a:tc>
                  <a:txBody>
                    <a:bodyPr/>
                    <a:lstStyle/>
                    <a:p>
                      <a:pPr algn="r" fontAlgn="t"/>
                      <a:r>
                        <a:rPr lang="en-AU" sz="1600" dirty="0">
                          <a:solidFill>
                            <a:schemeClr val="tx1"/>
                          </a:solidFill>
                          <a:latin typeface="Arial" pitchFamily="34" charset="0"/>
                          <a:cs typeface="Arial" pitchFamily="34" charset="0"/>
                        </a:rPr>
                        <a:t>31.2</a:t>
                      </a:r>
                    </a:p>
                  </a:txBody>
                  <a:tcPr marL="26793" marR="75021" marT="21435" marB="21435">
                    <a:lnL w="9525" cap="flat" cmpd="sng" algn="ctr">
                      <a:solidFill>
                        <a:srgbClr val="999999"/>
                      </a:solidFill>
                      <a:prstDash val="dash"/>
                      <a:round/>
                      <a:headEnd type="none" w="med" len="med"/>
                      <a:tailEnd type="none" w="med" len="med"/>
                    </a:lnL>
                    <a:lnR w="9525" cap="flat" cmpd="sng" algn="ctr">
                      <a:solidFill>
                        <a:srgbClr val="999999"/>
                      </a:solidFill>
                      <a:prstDash val="dash"/>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E6E6E6"/>
                    </a:solidFill>
                  </a:tcPr>
                </a:tc>
                <a:tc>
                  <a:txBody>
                    <a:bodyPr/>
                    <a:lstStyle/>
                    <a:p>
                      <a:pPr algn="r" fontAlgn="t"/>
                      <a:r>
                        <a:rPr lang="en-AU" sz="1600" dirty="0">
                          <a:solidFill>
                            <a:schemeClr val="tx1"/>
                          </a:solidFill>
                          <a:latin typeface="Arial" pitchFamily="34" charset="0"/>
                          <a:cs typeface="Arial" pitchFamily="34" charset="0"/>
                        </a:rPr>
                        <a:t>31.6</a:t>
                      </a:r>
                    </a:p>
                  </a:txBody>
                  <a:tcPr marL="26793" marR="75021" marT="21435" marB="21435">
                    <a:lnL w="9525" cap="flat" cmpd="sng" algn="ctr">
                      <a:solidFill>
                        <a:srgbClr val="999999"/>
                      </a:solidFill>
                      <a:prstDash val="dash"/>
                      <a:round/>
                      <a:headEnd type="none" w="med" len="med"/>
                      <a:tailEnd type="none" w="med" len="med"/>
                    </a:lnL>
                    <a:lnR w="9525" cap="flat" cmpd="sng" algn="ctr">
                      <a:solidFill>
                        <a:srgbClr val="999999"/>
                      </a:solidFill>
                      <a:prstDash val="dash"/>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E6E6E6"/>
                    </a:solidFill>
                  </a:tcPr>
                </a:tc>
                <a:tc>
                  <a:txBody>
                    <a:bodyPr/>
                    <a:lstStyle/>
                    <a:p>
                      <a:pPr algn="r" fontAlgn="t"/>
                      <a:r>
                        <a:rPr lang="en-AU" sz="1600" dirty="0">
                          <a:solidFill>
                            <a:schemeClr val="tx1"/>
                          </a:solidFill>
                          <a:latin typeface="Arial" pitchFamily="34" charset="0"/>
                          <a:cs typeface="Arial" pitchFamily="34" charset="0"/>
                        </a:rPr>
                        <a:t>+15,961</a:t>
                      </a:r>
                    </a:p>
                  </a:txBody>
                  <a:tcPr marL="26793" marR="75021" marT="21435" marB="21435">
                    <a:lnL w="9525" cap="flat" cmpd="sng" algn="ctr">
                      <a:solidFill>
                        <a:srgbClr val="999999"/>
                      </a:solidFill>
                      <a:prstDash val="dash"/>
                      <a:round/>
                      <a:headEnd type="none" w="med" len="med"/>
                      <a:tailEnd type="none" w="med" len="med"/>
                    </a:lnL>
                    <a:lnR>
                      <a:noFill/>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E6E6E6"/>
                    </a:solidFill>
                  </a:tcPr>
                </a:tc>
              </a:tr>
              <a:tr h="494682">
                <a:tc>
                  <a:txBody>
                    <a:bodyPr/>
                    <a:lstStyle/>
                    <a:p>
                      <a:pPr algn="l" fontAlgn="t"/>
                      <a:r>
                        <a:rPr lang="en-AU" sz="1800" dirty="0">
                          <a:solidFill>
                            <a:schemeClr val="tx1"/>
                          </a:solidFill>
                          <a:latin typeface="Arial" pitchFamily="34" charset="0"/>
                          <a:cs typeface="Arial" pitchFamily="34" charset="0"/>
                        </a:rPr>
                        <a:t>Irish</a:t>
                      </a:r>
                    </a:p>
                  </a:txBody>
                  <a:tcPr marL="42869" marR="26793" marT="21435" marB="21435">
                    <a:lnL>
                      <a:noFill/>
                    </a:lnL>
                    <a:lnR w="9525" cap="flat" cmpd="sng" algn="ctr">
                      <a:solidFill>
                        <a:srgbClr val="999999"/>
                      </a:solidFill>
                      <a:prstDash val="dash"/>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r" fontAlgn="t"/>
                      <a:r>
                        <a:rPr lang="en-AU" sz="1600">
                          <a:solidFill>
                            <a:schemeClr val="tx1"/>
                          </a:solidFill>
                          <a:latin typeface="Arial" pitchFamily="34" charset="0"/>
                          <a:cs typeface="Arial" pitchFamily="34" charset="0"/>
                        </a:rPr>
                        <a:t>44,456</a:t>
                      </a:r>
                    </a:p>
                  </a:txBody>
                  <a:tcPr marL="26793" marR="75021" marT="21435" marB="21435">
                    <a:lnL w="9525" cap="flat" cmpd="sng" algn="ctr">
                      <a:solidFill>
                        <a:srgbClr val="999999"/>
                      </a:solidFill>
                      <a:prstDash val="dash"/>
                      <a:round/>
                      <a:headEnd type="none" w="med" len="med"/>
                      <a:tailEnd type="none" w="med" len="med"/>
                    </a:lnL>
                    <a:lnR w="9525" cap="flat" cmpd="sng" algn="ctr">
                      <a:solidFill>
                        <a:srgbClr val="999999"/>
                      </a:solidFill>
                      <a:prstDash val="dash"/>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7F7F7"/>
                    </a:solidFill>
                  </a:tcPr>
                </a:tc>
                <a:tc>
                  <a:txBody>
                    <a:bodyPr/>
                    <a:lstStyle/>
                    <a:p>
                      <a:pPr algn="r" fontAlgn="t"/>
                      <a:r>
                        <a:rPr lang="en-AU" sz="1600">
                          <a:solidFill>
                            <a:schemeClr val="tx1"/>
                          </a:solidFill>
                          <a:latin typeface="Arial" pitchFamily="34" charset="0"/>
                          <a:cs typeface="Arial" pitchFamily="34" charset="0"/>
                        </a:rPr>
                        <a:t>12.4</a:t>
                      </a:r>
                    </a:p>
                  </a:txBody>
                  <a:tcPr marL="26793" marR="75021" marT="21435" marB="21435">
                    <a:lnL w="9525" cap="flat" cmpd="sng" algn="ctr">
                      <a:solidFill>
                        <a:srgbClr val="999999"/>
                      </a:solidFill>
                      <a:prstDash val="dash"/>
                      <a:round/>
                      <a:headEnd type="none" w="med" len="med"/>
                      <a:tailEnd type="none" w="med" len="med"/>
                    </a:lnL>
                    <a:lnR w="9525" cap="flat" cmpd="sng" algn="ctr">
                      <a:solidFill>
                        <a:srgbClr val="999999"/>
                      </a:solidFill>
                      <a:prstDash val="dash"/>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7F7F7"/>
                    </a:solidFill>
                  </a:tcPr>
                </a:tc>
                <a:tc>
                  <a:txBody>
                    <a:bodyPr/>
                    <a:lstStyle/>
                    <a:p>
                      <a:pPr algn="r" fontAlgn="t"/>
                      <a:r>
                        <a:rPr lang="en-AU" sz="1600">
                          <a:solidFill>
                            <a:schemeClr val="tx1"/>
                          </a:solidFill>
                          <a:latin typeface="Arial" pitchFamily="34" charset="0"/>
                          <a:cs typeface="Arial" pitchFamily="34" charset="0"/>
                        </a:rPr>
                        <a:t>9.7</a:t>
                      </a:r>
                    </a:p>
                  </a:txBody>
                  <a:tcPr marL="26793" marR="75021" marT="21435" marB="21435">
                    <a:lnL w="9525" cap="flat" cmpd="sng" algn="ctr">
                      <a:solidFill>
                        <a:srgbClr val="999999"/>
                      </a:solidFill>
                      <a:prstDash val="dash"/>
                      <a:round/>
                      <a:headEnd type="none" w="med" len="med"/>
                      <a:tailEnd type="none" w="med" len="med"/>
                    </a:lnL>
                    <a:lnR w="9525" cap="flat" cmpd="sng" algn="ctr">
                      <a:solidFill>
                        <a:srgbClr val="999999"/>
                      </a:solidFill>
                      <a:prstDash val="dash"/>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7F7F7"/>
                    </a:solidFill>
                  </a:tcPr>
                </a:tc>
                <a:tc>
                  <a:txBody>
                    <a:bodyPr/>
                    <a:lstStyle/>
                    <a:p>
                      <a:pPr algn="r" fontAlgn="t"/>
                      <a:r>
                        <a:rPr lang="en-AU" sz="1600">
                          <a:solidFill>
                            <a:schemeClr val="tx1"/>
                          </a:solidFill>
                          <a:latin typeface="Arial" pitchFamily="34" charset="0"/>
                          <a:cs typeface="Arial" pitchFamily="34" charset="0"/>
                        </a:rPr>
                        <a:t>37,560</a:t>
                      </a:r>
                    </a:p>
                  </a:txBody>
                  <a:tcPr marL="26793" marR="75021" marT="21435" marB="21435">
                    <a:lnL w="9525" cap="flat" cmpd="sng" algn="ctr">
                      <a:solidFill>
                        <a:srgbClr val="999999"/>
                      </a:solidFill>
                      <a:prstDash val="dash"/>
                      <a:round/>
                      <a:headEnd type="none" w="med" len="med"/>
                      <a:tailEnd type="none" w="med" len="med"/>
                    </a:lnL>
                    <a:lnR w="9525" cap="flat" cmpd="sng" algn="ctr">
                      <a:solidFill>
                        <a:srgbClr val="999999"/>
                      </a:solidFill>
                      <a:prstDash val="dash"/>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r" fontAlgn="t"/>
                      <a:r>
                        <a:rPr lang="en-AU" sz="1600" dirty="0">
                          <a:solidFill>
                            <a:schemeClr val="tx1"/>
                          </a:solidFill>
                          <a:latin typeface="Arial" pitchFamily="34" charset="0"/>
                          <a:cs typeface="Arial" pitchFamily="34" charset="0"/>
                        </a:rPr>
                        <a:t>11.6</a:t>
                      </a:r>
                    </a:p>
                  </a:txBody>
                  <a:tcPr marL="26793" marR="75021" marT="21435" marB="21435">
                    <a:lnL w="9525" cap="flat" cmpd="sng" algn="ctr">
                      <a:solidFill>
                        <a:srgbClr val="999999"/>
                      </a:solidFill>
                      <a:prstDash val="dash"/>
                      <a:round/>
                      <a:headEnd type="none" w="med" len="med"/>
                      <a:tailEnd type="none" w="med" len="med"/>
                    </a:lnL>
                    <a:lnR w="9525" cap="flat" cmpd="sng" algn="ctr">
                      <a:solidFill>
                        <a:srgbClr val="999999"/>
                      </a:solidFill>
                      <a:prstDash val="dash"/>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r" fontAlgn="t"/>
                      <a:r>
                        <a:rPr lang="en-AU" sz="1600" dirty="0">
                          <a:solidFill>
                            <a:schemeClr val="tx1"/>
                          </a:solidFill>
                          <a:latin typeface="Arial" pitchFamily="34" charset="0"/>
                          <a:cs typeface="Arial" pitchFamily="34" charset="0"/>
                        </a:rPr>
                        <a:t>9.1</a:t>
                      </a:r>
                    </a:p>
                  </a:txBody>
                  <a:tcPr marL="26793" marR="75021" marT="21435" marB="21435">
                    <a:lnL w="9525" cap="flat" cmpd="sng" algn="ctr">
                      <a:solidFill>
                        <a:srgbClr val="999999"/>
                      </a:solidFill>
                      <a:prstDash val="dash"/>
                      <a:round/>
                      <a:headEnd type="none" w="med" len="med"/>
                      <a:tailEnd type="none" w="med" len="med"/>
                    </a:lnL>
                    <a:lnR w="9525" cap="flat" cmpd="sng" algn="ctr">
                      <a:solidFill>
                        <a:srgbClr val="999999"/>
                      </a:solidFill>
                      <a:prstDash val="dash"/>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r" fontAlgn="t"/>
                      <a:r>
                        <a:rPr lang="en-AU" sz="1600" dirty="0">
                          <a:solidFill>
                            <a:schemeClr val="tx1"/>
                          </a:solidFill>
                          <a:latin typeface="Arial" pitchFamily="34" charset="0"/>
                          <a:cs typeface="Arial" pitchFamily="34" charset="0"/>
                        </a:rPr>
                        <a:t>+6,896</a:t>
                      </a:r>
                    </a:p>
                  </a:txBody>
                  <a:tcPr marL="26793" marR="75021" marT="21435" marB="21435">
                    <a:lnL w="9525" cap="flat" cmpd="sng" algn="ctr">
                      <a:solidFill>
                        <a:srgbClr val="999999"/>
                      </a:solidFill>
                      <a:prstDash val="dash"/>
                      <a:round/>
                      <a:headEnd type="none" w="med" len="med"/>
                      <a:tailEnd type="none" w="med" len="med"/>
                    </a:lnL>
                    <a:lnR>
                      <a:noFill/>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7F7F7"/>
                    </a:solidFill>
                  </a:tcPr>
                </a:tc>
              </a:tr>
              <a:tr h="520724">
                <a:tc>
                  <a:txBody>
                    <a:bodyPr/>
                    <a:lstStyle/>
                    <a:p>
                      <a:pPr algn="l" fontAlgn="t"/>
                      <a:r>
                        <a:rPr lang="en-AU" sz="1800" dirty="0">
                          <a:solidFill>
                            <a:schemeClr val="tx1"/>
                          </a:solidFill>
                          <a:latin typeface="Arial" pitchFamily="34" charset="0"/>
                          <a:cs typeface="Arial" pitchFamily="34" charset="0"/>
                        </a:rPr>
                        <a:t>Scottish</a:t>
                      </a:r>
                    </a:p>
                  </a:txBody>
                  <a:tcPr marL="42869" marR="26793" marT="21435" marB="21435">
                    <a:lnL>
                      <a:noFill/>
                    </a:lnL>
                    <a:lnR w="9525" cap="flat" cmpd="sng" algn="ctr">
                      <a:solidFill>
                        <a:srgbClr val="999999"/>
                      </a:solidFill>
                      <a:prstDash val="dash"/>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E6E6E6"/>
                    </a:solidFill>
                  </a:tcPr>
                </a:tc>
                <a:tc>
                  <a:txBody>
                    <a:bodyPr/>
                    <a:lstStyle/>
                    <a:p>
                      <a:pPr algn="r" fontAlgn="t"/>
                      <a:r>
                        <a:rPr lang="en-AU" sz="1600">
                          <a:solidFill>
                            <a:schemeClr val="tx1"/>
                          </a:solidFill>
                          <a:latin typeface="Arial" pitchFamily="34" charset="0"/>
                          <a:cs typeface="Arial" pitchFamily="34" charset="0"/>
                        </a:rPr>
                        <a:t>34,745</a:t>
                      </a:r>
                    </a:p>
                  </a:txBody>
                  <a:tcPr marL="26793" marR="75021" marT="21435" marB="21435">
                    <a:lnL w="9525" cap="flat" cmpd="sng" algn="ctr">
                      <a:solidFill>
                        <a:srgbClr val="999999"/>
                      </a:solidFill>
                      <a:prstDash val="dash"/>
                      <a:round/>
                      <a:headEnd type="none" w="med" len="med"/>
                      <a:tailEnd type="none" w="med" len="med"/>
                    </a:lnL>
                    <a:lnR w="9525" cap="flat" cmpd="sng" algn="ctr">
                      <a:solidFill>
                        <a:srgbClr val="999999"/>
                      </a:solidFill>
                      <a:prstDash val="dash"/>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E6E6E6"/>
                    </a:solidFill>
                  </a:tcPr>
                </a:tc>
                <a:tc>
                  <a:txBody>
                    <a:bodyPr/>
                    <a:lstStyle/>
                    <a:p>
                      <a:pPr algn="r" fontAlgn="t"/>
                      <a:r>
                        <a:rPr lang="en-AU" sz="1600">
                          <a:solidFill>
                            <a:schemeClr val="tx1"/>
                          </a:solidFill>
                          <a:latin typeface="Arial" pitchFamily="34" charset="0"/>
                          <a:cs typeface="Arial" pitchFamily="34" charset="0"/>
                        </a:rPr>
                        <a:t>9.7</a:t>
                      </a:r>
                    </a:p>
                  </a:txBody>
                  <a:tcPr marL="26793" marR="75021" marT="21435" marB="21435">
                    <a:lnL w="9525" cap="flat" cmpd="sng" algn="ctr">
                      <a:solidFill>
                        <a:srgbClr val="999999"/>
                      </a:solidFill>
                      <a:prstDash val="dash"/>
                      <a:round/>
                      <a:headEnd type="none" w="med" len="med"/>
                      <a:tailEnd type="none" w="med" len="med"/>
                    </a:lnL>
                    <a:lnR w="9525" cap="flat" cmpd="sng" algn="ctr">
                      <a:solidFill>
                        <a:srgbClr val="999999"/>
                      </a:solidFill>
                      <a:prstDash val="dash"/>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E6E6E6"/>
                    </a:solidFill>
                  </a:tcPr>
                </a:tc>
                <a:tc>
                  <a:txBody>
                    <a:bodyPr/>
                    <a:lstStyle/>
                    <a:p>
                      <a:pPr algn="r" fontAlgn="t"/>
                      <a:r>
                        <a:rPr lang="en-AU" sz="1600">
                          <a:solidFill>
                            <a:schemeClr val="tx1"/>
                          </a:solidFill>
                          <a:latin typeface="Arial" pitchFamily="34" charset="0"/>
                          <a:cs typeface="Arial" pitchFamily="34" charset="0"/>
                        </a:rPr>
                        <a:t>8.3</a:t>
                      </a:r>
                    </a:p>
                  </a:txBody>
                  <a:tcPr marL="26793" marR="75021" marT="21435" marB="21435">
                    <a:lnL w="9525" cap="flat" cmpd="sng" algn="ctr">
                      <a:solidFill>
                        <a:srgbClr val="999999"/>
                      </a:solidFill>
                      <a:prstDash val="dash"/>
                      <a:round/>
                      <a:headEnd type="none" w="med" len="med"/>
                      <a:tailEnd type="none" w="med" len="med"/>
                    </a:lnL>
                    <a:lnR w="9525" cap="flat" cmpd="sng" algn="ctr">
                      <a:solidFill>
                        <a:srgbClr val="999999"/>
                      </a:solidFill>
                      <a:prstDash val="dash"/>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E6E6E6"/>
                    </a:solidFill>
                  </a:tcPr>
                </a:tc>
                <a:tc>
                  <a:txBody>
                    <a:bodyPr/>
                    <a:lstStyle/>
                    <a:p>
                      <a:pPr algn="r" fontAlgn="t"/>
                      <a:r>
                        <a:rPr lang="en-AU" sz="1600">
                          <a:solidFill>
                            <a:schemeClr val="tx1"/>
                          </a:solidFill>
                          <a:latin typeface="Arial" pitchFamily="34" charset="0"/>
                          <a:cs typeface="Arial" pitchFamily="34" charset="0"/>
                        </a:rPr>
                        <a:t>29,076</a:t>
                      </a:r>
                    </a:p>
                  </a:txBody>
                  <a:tcPr marL="26793" marR="75021" marT="21435" marB="21435">
                    <a:lnL w="9525" cap="flat" cmpd="sng" algn="ctr">
                      <a:solidFill>
                        <a:srgbClr val="999999"/>
                      </a:solidFill>
                      <a:prstDash val="dash"/>
                      <a:round/>
                      <a:headEnd type="none" w="med" len="med"/>
                      <a:tailEnd type="none" w="med" len="med"/>
                    </a:lnL>
                    <a:lnR w="9525" cap="flat" cmpd="sng" algn="ctr">
                      <a:solidFill>
                        <a:srgbClr val="999999"/>
                      </a:solidFill>
                      <a:prstDash val="dash"/>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E6E6E6"/>
                    </a:solidFill>
                  </a:tcPr>
                </a:tc>
                <a:tc>
                  <a:txBody>
                    <a:bodyPr/>
                    <a:lstStyle/>
                    <a:p>
                      <a:pPr algn="r" fontAlgn="t"/>
                      <a:r>
                        <a:rPr lang="en-AU" sz="1600" dirty="0">
                          <a:solidFill>
                            <a:schemeClr val="tx1"/>
                          </a:solidFill>
                          <a:latin typeface="Arial" pitchFamily="34" charset="0"/>
                          <a:cs typeface="Arial" pitchFamily="34" charset="0"/>
                        </a:rPr>
                        <a:t>9.0</a:t>
                      </a:r>
                    </a:p>
                  </a:txBody>
                  <a:tcPr marL="26793" marR="75021" marT="21435" marB="21435">
                    <a:lnL w="9525" cap="flat" cmpd="sng" algn="ctr">
                      <a:solidFill>
                        <a:srgbClr val="999999"/>
                      </a:solidFill>
                      <a:prstDash val="dash"/>
                      <a:round/>
                      <a:headEnd type="none" w="med" len="med"/>
                      <a:tailEnd type="none" w="med" len="med"/>
                    </a:lnL>
                    <a:lnR w="9525" cap="flat" cmpd="sng" algn="ctr">
                      <a:solidFill>
                        <a:srgbClr val="999999"/>
                      </a:solidFill>
                      <a:prstDash val="dash"/>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E6E6E6"/>
                    </a:solidFill>
                  </a:tcPr>
                </a:tc>
                <a:tc>
                  <a:txBody>
                    <a:bodyPr/>
                    <a:lstStyle/>
                    <a:p>
                      <a:pPr algn="r" fontAlgn="t"/>
                      <a:r>
                        <a:rPr lang="en-AU" sz="1600" dirty="0">
                          <a:solidFill>
                            <a:schemeClr val="tx1"/>
                          </a:solidFill>
                          <a:latin typeface="Arial" pitchFamily="34" charset="0"/>
                          <a:cs typeface="Arial" pitchFamily="34" charset="0"/>
                        </a:rPr>
                        <a:t>7.5</a:t>
                      </a:r>
                    </a:p>
                  </a:txBody>
                  <a:tcPr marL="26793" marR="75021" marT="21435" marB="21435">
                    <a:lnL w="9525" cap="flat" cmpd="sng" algn="ctr">
                      <a:solidFill>
                        <a:srgbClr val="999999"/>
                      </a:solidFill>
                      <a:prstDash val="dash"/>
                      <a:round/>
                      <a:headEnd type="none" w="med" len="med"/>
                      <a:tailEnd type="none" w="med" len="med"/>
                    </a:lnL>
                    <a:lnR w="9525" cap="flat" cmpd="sng" algn="ctr">
                      <a:solidFill>
                        <a:srgbClr val="999999"/>
                      </a:solidFill>
                      <a:prstDash val="dash"/>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E6E6E6"/>
                    </a:solidFill>
                  </a:tcPr>
                </a:tc>
                <a:tc>
                  <a:txBody>
                    <a:bodyPr/>
                    <a:lstStyle/>
                    <a:p>
                      <a:pPr algn="r" fontAlgn="t"/>
                      <a:r>
                        <a:rPr lang="en-AU" sz="1600" dirty="0">
                          <a:solidFill>
                            <a:schemeClr val="tx1"/>
                          </a:solidFill>
                          <a:latin typeface="Arial" pitchFamily="34" charset="0"/>
                          <a:cs typeface="Arial" pitchFamily="34" charset="0"/>
                        </a:rPr>
                        <a:t>+5,669</a:t>
                      </a:r>
                    </a:p>
                  </a:txBody>
                  <a:tcPr marL="26793" marR="75021" marT="21435" marB="21435">
                    <a:lnL w="9525" cap="flat" cmpd="sng" algn="ctr">
                      <a:solidFill>
                        <a:srgbClr val="999999"/>
                      </a:solidFill>
                      <a:prstDash val="dash"/>
                      <a:round/>
                      <a:headEnd type="none" w="med" len="med"/>
                      <a:tailEnd type="none" w="med" len="med"/>
                    </a:lnL>
                    <a:lnR>
                      <a:noFill/>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E6E6E6"/>
                    </a:solidFill>
                  </a:tcPr>
                </a:tc>
              </a:tr>
              <a:tr h="447527">
                <a:tc>
                  <a:txBody>
                    <a:bodyPr/>
                    <a:lstStyle/>
                    <a:p>
                      <a:pPr algn="l" fontAlgn="t"/>
                      <a:r>
                        <a:rPr lang="en-AU" sz="1800" dirty="0">
                          <a:solidFill>
                            <a:schemeClr val="tx1"/>
                          </a:solidFill>
                          <a:latin typeface="Arial" pitchFamily="34" charset="0"/>
                          <a:cs typeface="Arial" pitchFamily="34" charset="0"/>
                        </a:rPr>
                        <a:t>German</a:t>
                      </a:r>
                    </a:p>
                  </a:txBody>
                  <a:tcPr marL="42869" marR="26793" marT="21435" marB="21435">
                    <a:lnL>
                      <a:noFill/>
                    </a:lnL>
                    <a:lnR w="9525" cap="flat" cmpd="sng" algn="ctr">
                      <a:solidFill>
                        <a:srgbClr val="999999"/>
                      </a:solidFill>
                      <a:prstDash val="dash"/>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r" fontAlgn="t"/>
                      <a:r>
                        <a:rPr lang="en-AU" sz="1600" dirty="0">
                          <a:solidFill>
                            <a:schemeClr val="tx1"/>
                          </a:solidFill>
                          <a:latin typeface="Arial" pitchFamily="34" charset="0"/>
                          <a:cs typeface="Arial" pitchFamily="34" charset="0"/>
                        </a:rPr>
                        <a:t>15,514</a:t>
                      </a:r>
                    </a:p>
                  </a:txBody>
                  <a:tcPr marL="26793" marR="75021" marT="21435" marB="21435">
                    <a:lnL w="9525" cap="flat" cmpd="sng" algn="ctr">
                      <a:solidFill>
                        <a:srgbClr val="999999"/>
                      </a:solidFill>
                      <a:prstDash val="dash"/>
                      <a:round/>
                      <a:headEnd type="none" w="med" len="med"/>
                      <a:tailEnd type="none" w="med" len="med"/>
                    </a:lnL>
                    <a:lnR w="9525" cap="flat" cmpd="sng" algn="ctr">
                      <a:solidFill>
                        <a:srgbClr val="999999"/>
                      </a:solidFill>
                      <a:prstDash val="dash"/>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7F7F7"/>
                    </a:solidFill>
                  </a:tcPr>
                </a:tc>
                <a:tc>
                  <a:txBody>
                    <a:bodyPr/>
                    <a:lstStyle/>
                    <a:p>
                      <a:pPr algn="r" fontAlgn="t"/>
                      <a:r>
                        <a:rPr lang="en-AU" sz="1600" dirty="0">
                          <a:solidFill>
                            <a:schemeClr val="tx1"/>
                          </a:solidFill>
                          <a:latin typeface="Arial" pitchFamily="34" charset="0"/>
                          <a:cs typeface="Arial" pitchFamily="34" charset="0"/>
                        </a:rPr>
                        <a:t>4.3</a:t>
                      </a:r>
                    </a:p>
                  </a:txBody>
                  <a:tcPr marL="26793" marR="75021" marT="21435" marB="21435">
                    <a:lnL w="9525" cap="flat" cmpd="sng" algn="ctr">
                      <a:solidFill>
                        <a:srgbClr val="999999"/>
                      </a:solidFill>
                      <a:prstDash val="dash"/>
                      <a:round/>
                      <a:headEnd type="none" w="med" len="med"/>
                      <a:tailEnd type="none" w="med" len="med"/>
                    </a:lnL>
                    <a:lnR w="9525" cap="flat" cmpd="sng" algn="ctr">
                      <a:solidFill>
                        <a:srgbClr val="999999"/>
                      </a:solidFill>
                      <a:prstDash val="dash"/>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7F7F7"/>
                    </a:solidFill>
                  </a:tcPr>
                </a:tc>
                <a:tc>
                  <a:txBody>
                    <a:bodyPr/>
                    <a:lstStyle/>
                    <a:p>
                      <a:pPr algn="r" fontAlgn="t"/>
                      <a:r>
                        <a:rPr lang="en-AU" sz="1600" dirty="0">
                          <a:solidFill>
                            <a:schemeClr val="tx1"/>
                          </a:solidFill>
                          <a:latin typeface="Arial" pitchFamily="34" charset="0"/>
                          <a:cs typeface="Arial" pitchFamily="34" charset="0"/>
                        </a:rPr>
                        <a:t>4.2</a:t>
                      </a:r>
                    </a:p>
                  </a:txBody>
                  <a:tcPr marL="26793" marR="75021" marT="21435" marB="21435">
                    <a:lnL w="9525" cap="flat" cmpd="sng" algn="ctr">
                      <a:solidFill>
                        <a:srgbClr val="999999"/>
                      </a:solidFill>
                      <a:prstDash val="dash"/>
                      <a:round/>
                      <a:headEnd type="none" w="med" len="med"/>
                      <a:tailEnd type="none" w="med" len="med"/>
                    </a:lnL>
                    <a:lnR w="9525" cap="flat" cmpd="sng" algn="ctr">
                      <a:solidFill>
                        <a:srgbClr val="999999"/>
                      </a:solidFill>
                      <a:prstDash val="dash"/>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7F7F7"/>
                    </a:solidFill>
                  </a:tcPr>
                </a:tc>
                <a:tc>
                  <a:txBody>
                    <a:bodyPr/>
                    <a:lstStyle/>
                    <a:p>
                      <a:pPr algn="r" fontAlgn="t"/>
                      <a:r>
                        <a:rPr lang="en-AU" sz="1600" dirty="0">
                          <a:solidFill>
                            <a:schemeClr val="tx1"/>
                          </a:solidFill>
                          <a:latin typeface="Arial" pitchFamily="34" charset="0"/>
                          <a:cs typeface="Arial" pitchFamily="34" charset="0"/>
                        </a:rPr>
                        <a:t>14,199</a:t>
                      </a:r>
                    </a:p>
                  </a:txBody>
                  <a:tcPr marL="26793" marR="75021" marT="21435" marB="21435">
                    <a:lnL w="9525" cap="flat" cmpd="sng" algn="ctr">
                      <a:solidFill>
                        <a:srgbClr val="999999"/>
                      </a:solidFill>
                      <a:prstDash val="dash"/>
                      <a:round/>
                      <a:headEnd type="none" w="med" len="med"/>
                      <a:tailEnd type="none" w="med" len="med"/>
                    </a:lnL>
                    <a:lnR w="9525" cap="flat" cmpd="sng" algn="ctr">
                      <a:solidFill>
                        <a:srgbClr val="999999"/>
                      </a:solidFill>
                      <a:prstDash val="dash"/>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r" fontAlgn="t"/>
                      <a:r>
                        <a:rPr lang="en-AU" sz="1600" dirty="0">
                          <a:solidFill>
                            <a:schemeClr val="tx1"/>
                          </a:solidFill>
                          <a:latin typeface="Arial" pitchFamily="34" charset="0"/>
                          <a:cs typeface="Arial" pitchFamily="34" charset="0"/>
                        </a:rPr>
                        <a:t>4.4</a:t>
                      </a:r>
                    </a:p>
                  </a:txBody>
                  <a:tcPr marL="26793" marR="75021" marT="21435" marB="21435">
                    <a:lnL w="9525" cap="flat" cmpd="sng" algn="ctr">
                      <a:solidFill>
                        <a:srgbClr val="999999"/>
                      </a:solidFill>
                      <a:prstDash val="dash"/>
                      <a:round/>
                      <a:headEnd type="none" w="med" len="med"/>
                      <a:tailEnd type="none" w="med" len="med"/>
                    </a:lnL>
                    <a:lnR w="9525" cap="flat" cmpd="sng" algn="ctr">
                      <a:solidFill>
                        <a:srgbClr val="999999"/>
                      </a:solidFill>
                      <a:prstDash val="dash"/>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r" fontAlgn="t"/>
                      <a:r>
                        <a:rPr lang="en-AU" sz="1600" dirty="0">
                          <a:solidFill>
                            <a:schemeClr val="tx1"/>
                          </a:solidFill>
                          <a:latin typeface="Arial" pitchFamily="34" charset="0"/>
                          <a:cs typeface="Arial" pitchFamily="34" charset="0"/>
                        </a:rPr>
                        <a:t>4.1</a:t>
                      </a:r>
                    </a:p>
                  </a:txBody>
                  <a:tcPr marL="26793" marR="75021" marT="21435" marB="21435">
                    <a:lnL w="9525" cap="flat" cmpd="sng" algn="ctr">
                      <a:solidFill>
                        <a:srgbClr val="999999"/>
                      </a:solidFill>
                      <a:prstDash val="dash"/>
                      <a:round/>
                      <a:headEnd type="none" w="med" len="med"/>
                      <a:tailEnd type="none" w="med" len="med"/>
                    </a:lnL>
                    <a:lnR w="9525" cap="flat" cmpd="sng" algn="ctr">
                      <a:solidFill>
                        <a:srgbClr val="999999"/>
                      </a:solidFill>
                      <a:prstDash val="dash"/>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r" fontAlgn="t"/>
                      <a:r>
                        <a:rPr lang="en-AU" sz="1600" dirty="0">
                          <a:solidFill>
                            <a:schemeClr val="tx1"/>
                          </a:solidFill>
                          <a:latin typeface="Arial" pitchFamily="34" charset="0"/>
                          <a:cs typeface="Arial" pitchFamily="34" charset="0"/>
                        </a:rPr>
                        <a:t>+1,315</a:t>
                      </a:r>
                    </a:p>
                  </a:txBody>
                  <a:tcPr marL="26793" marR="75021" marT="21435" marB="21435">
                    <a:lnL w="9525" cap="flat" cmpd="sng" algn="ctr">
                      <a:solidFill>
                        <a:srgbClr val="999999"/>
                      </a:solidFill>
                      <a:prstDash val="dash"/>
                      <a:round/>
                      <a:headEnd type="none" w="med" len="med"/>
                      <a:tailEnd type="none" w="med" len="med"/>
                    </a:lnL>
                    <a:lnR>
                      <a:noFill/>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7F7F7"/>
                    </a:solidFill>
                  </a:tcPr>
                </a:tc>
              </a:tr>
              <a:tr h="539964">
                <a:tc>
                  <a:txBody>
                    <a:bodyPr/>
                    <a:lstStyle/>
                    <a:p>
                      <a:pPr algn="l" fontAlgn="t"/>
                      <a:r>
                        <a:rPr lang="en-AU" sz="1800" b="1" dirty="0">
                          <a:solidFill>
                            <a:srgbClr val="FF0000"/>
                          </a:solidFill>
                          <a:latin typeface="Arial" pitchFamily="34" charset="0"/>
                          <a:cs typeface="Arial" pitchFamily="34" charset="0"/>
                        </a:rPr>
                        <a:t>Chinese</a:t>
                      </a:r>
                    </a:p>
                  </a:txBody>
                  <a:tcPr marL="42869" marR="26793" marT="21435" marB="21435">
                    <a:lnL>
                      <a:noFill/>
                    </a:lnL>
                    <a:lnR w="9525" cap="flat" cmpd="sng" algn="ctr">
                      <a:solidFill>
                        <a:srgbClr val="999999"/>
                      </a:solidFill>
                      <a:prstDash val="dash"/>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E6E6E6"/>
                    </a:solidFill>
                  </a:tcPr>
                </a:tc>
                <a:tc>
                  <a:txBody>
                    <a:bodyPr/>
                    <a:lstStyle/>
                    <a:p>
                      <a:pPr algn="r" fontAlgn="t"/>
                      <a:r>
                        <a:rPr lang="en-AU" sz="1600" b="1" dirty="0">
                          <a:solidFill>
                            <a:srgbClr val="FF0000"/>
                          </a:solidFill>
                          <a:latin typeface="Arial" pitchFamily="34" charset="0"/>
                          <a:cs typeface="Arial" pitchFamily="34" charset="0"/>
                        </a:rPr>
                        <a:t>14,942</a:t>
                      </a:r>
                    </a:p>
                  </a:txBody>
                  <a:tcPr marL="26793" marR="75021" marT="21435" marB="21435">
                    <a:lnL w="9525" cap="flat" cmpd="sng" algn="ctr">
                      <a:solidFill>
                        <a:srgbClr val="999999"/>
                      </a:solidFill>
                      <a:prstDash val="dash"/>
                      <a:round/>
                      <a:headEnd type="none" w="med" len="med"/>
                      <a:tailEnd type="none" w="med" len="med"/>
                    </a:lnL>
                    <a:lnR w="9525" cap="flat" cmpd="sng" algn="ctr">
                      <a:solidFill>
                        <a:srgbClr val="999999"/>
                      </a:solidFill>
                      <a:prstDash val="dash"/>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E6E6E6"/>
                    </a:solidFill>
                  </a:tcPr>
                </a:tc>
                <a:tc>
                  <a:txBody>
                    <a:bodyPr/>
                    <a:lstStyle/>
                    <a:p>
                      <a:pPr algn="r" fontAlgn="t"/>
                      <a:r>
                        <a:rPr lang="en-AU" sz="1600" b="1" dirty="0">
                          <a:solidFill>
                            <a:srgbClr val="FF0000"/>
                          </a:solidFill>
                          <a:latin typeface="Arial" pitchFamily="34" charset="0"/>
                          <a:cs typeface="Arial" pitchFamily="34" charset="0"/>
                        </a:rPr>
                        <a:t>4.2</a:t>
                      </a:r>
                    </a:p>
                  </a:txBody>
                  <a:tcPr marL="26793" marR="75021" marT="21435" marB="21435">
                    <a:lnL w="9525" cap="flat" cmpd="sng" algn="ctr">
                      <a:solidFill>
                        <a:srgbClr val="999999"/>
                      </a:solidFill>
                      <a:prstDash val="dash"/>
                      <a:round/>
                      <a:headEnd type="none" w="med" len="med"/>
                      <a:tailEnd type="none" w="med" len="med"/>
                    </a:lnL>
                    <a:lnR w="9525" cap="flat" cmpd="sng" algn="ctr">
                      <a:solidFill>
                        <a:srgbClr val="999999"/>
                      </a:solidFill>
                      <a:prstDash val="dash"/>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E6E6E6"/>
                    </a:solidFill>
                  </a:tcPr>
                </a:tc>
                <a:tc>
                  <a:txBody>
                    <a:bodyPr/>
                    <a:lstStyle/>
                    <a:p>
                      <a:pPr algn="r" fontAlgn="t"/>
                      <a:r>
                        <a:rPr lang="en-AU" sz="1600" b="1" dirty="0">
                          <a:solidFill>
                            <a:srgbClr val="FF0000"/>
                          </a:solidFill>
                          <a:latin typeface="Arial" pitchFamily="34" charset="0"/>
                          <a:cs typeface="Arial" pitchFamily="34" charset="0"/>
                        </a:rPr>
                        <a:t>4.0</a:t>
                      </a:r>
                    </a:p>
                  </a:txBody>
                  <a:tcPr marL="26793" marR="75021" marT="21435" marB="21435">
                    <a:lnL w="9525" cap="flat" cmpd="sng" algn="ctr">
                      <a:solidFill>
                        <a:srgbClr val="999999"/>
                      </a:solidFill>
                      <a:prstDash val="dash"/>
                      <a:round/>
                      <a:headEnd type="none" w="med" len="med"/>
                      <a:tailEnd type="none" w="med" len="med"/>
                    </a:lnL>
                    <a:lnR w="9525" cap="flat" cmpd="sng" algn="ctr">
                      <a:solidFill>
                        <a:srgbClr val="999999"/>
                      </a:solidFill>
                      <a:prstDash val="dash"/>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E6E6E6"/>
                    </a:solidFill>
                  </a:tcPr>
                </a:tc>
                <a:tc>
                  <a:txBody>
                    <a:bodyPr/>
                    <a:lstStyle/>
                    <a:p>
                      <a:pPr algn="r" fontAlgn="t"/>
                      <a:r>
                        <a:rPr lang="en-AU" sz="1600" b="1" dirty="0">
                          <a:solidFill>
                            <a:srgbClr val="FF0000"/>
                          </a:solidFill>
                          <a:latin typeface="Arial" pitchFamily="34" charset="0"/>
                          <a:cs typeface="Arial" pitchFamily="34" charset="0"/>
                        </a:rPr>
                        <a:t>10,046</a:t>
                      </a:r>
                    </a:p>
                  </a:txBody>
                  <a:tcPr marL="26793" marR="75021" marT="21435" marB="21435">
                    <a:lnL w="9525" cap="flat" cmpd="sng" algn="ctr">
                      <a:solidFill>
                        <a:srgbClr val="999999"/>
                      </a:solidFill>
                      <a:prstDash val="dash"/>
                      <a:round/>
                      <a:headEnd type="none" w="med" len="med"/>
                      <a:tailEnd type="none" w="med" len="med"/>
                    </a:lnL>
                    <a:lnR w="9525" cap="flat" cmpd="sng" algn="ctr">
                      <a:solidFill>
                        <a:srgbClr val="999999"/>
                      </a:solidFill>
                      <a:prstDash val="dash"/>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E6E6E6"/>
                    </a:solidFill>
                  </a:tcPr>
                </a:tc>
                <a:tc>
                  <a:txBody>
                    <a:bodyPr/>
                    <a:lstStyle/>
                    <a:p>
                      <a:pPr algn="r" fontAlgn="t"/>
                      <a:r>
                        <a:rPr lang="en-AU" sz="1600" b="1" dirty="0">
                          <a:solidFill>
                            <a:srgbClr val="FF0000"/>
                          </a:solidFill>
                          <a:latin typeface="Arial" pitchFamily="34" charset="0"/>
                          <a:cs typeface="Arial" pitchFamily="34" charset="0"/>
                        </a:rPr>
                        <a:t>3.1</a:t>
                      </a:r>
                    </a:p>
                  </a:txBody>
                  <a:tcPr marL="26793" marR="75021" marT="21435" marB="21435">
                    <a:lnL w="9525" cap="flat" cmpd="sng" algn="ctr">
                      <a:solidFill>
                        <a:srgbClr val="999999"/>
                      </a:solidFill>
                      <a:prstDash val="dash"/>
                      <a:round/>
                      <a:headEnd type="none" w="med" len="med"/>
                      <a:tailEnd type="none" w="med" len="med"/>
                    </a:lnL>
                    <a:lnR w="9525" cap="flat" cmpd="sng" algn="ctr">
                      <a:solidFill>
                        <a:srgbClr val="999999"/>
                      </a:solidFill>
                      <a:prstDash val="dash"/>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E6E6E6"/>
                    </a:solidFill>
                  </a:tcPr>
                </a:tc>
                <a:tc>
                  <a:txBody>
                    <a:bodyPr/>
                    <a:lstStyle/>
                    <a:p>
                      <a:pPr algn="r" fontAlgn="t"/>
                      <a:r>
                        <a:rPr lang="en-AU" sz="1600" b="1" dirty="0">
                          <a:solidFill>
                            <a:srgbClr val="FF0000"/>
                          </a:solidFill>
                          <a:latin typeface="Arial" pitchFamily="34" charset="0"/>
                          <a:cs typeface="Arial" pitchFamily="34" charset="0"/>
                        </a:rPr>
                        <a:t>3.4</a:t>
                      </a:r>
                    </a:p>
                  </a:txBody>
                  <a:tcPr marL="26793" marR="75021" marT="21435" marB="21435">
                    <a:lnL w="9525" cap="flat" cmpd="sng" algn="ctr">
                      <a:solidFill>
                        <a:srgbClr val="999999"/>
                      </a:solidFill>
                      <a:prstDash val="dash"/>
                      <a:round/>
                      <a:headEnd type="none" w="med" len="med"/>
                      <a:tailEnd type="none" w="med" len="med"/>
                    </a:lnL>
                    <a:lnR w="9525" cap="flat" cmpd="sng" algn="ctr">
                      <a:solidFill>
                        <a:srgbClr val="999999"/>
                      </a:solidFill>
                      <a:prstDash val="dash"/>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E6E6E6"/>
                    </a:solidFill>
                  </a:tcPr>
                </a:tc>
                <a:tc>
                  <a:txBody>
                    <a:bodyPr/>
                    <a:lstStyle/>
                    <a:p>
                      <a:pPr algn="r" fontAlgn="t"/>
                      <a:r>
                        <a:rPr lang="en-AU" sz="1600" b="1" dirty="0">
                          <a:solidFill>
                            <a:srgbClr val="FF0000"/>
                          </a:solidFill>
                          <a:latin typeface="Arial" pitchFamily="34" charset="0"/>
                          <a:cs typeface="Arial" pitchFamily="34" charset="0"/>
                        </a:rPr>
                        <a:t>+4,896</a:t>
                      </a:r>
                    </a:p>
                  </a:txBody>
                  <a:tcPr marL="26793" marR="75021" marT="21435" marB="21435">
                    <a:lnL w="9525" cap="flat" cmpd="sng" algn="ctr">
                      <a:solidFill>
                        <a:srgbClr val="999999"/>
                      </a:solidFill>
                      <a:prstDash val="dash"/>
                      <a:round/>
                      <a:headEnd type="none" w="med" len="med"/>
                      <a:tailEnd type="none" w="med" len="med"/>
                    </a:lnL>
                    <a:lnR>
                      <a:noFill/>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E6E6E6"/>
                    </a:solidFill>
                  </a:tcPr>
                </a:tc>
              </a:tr>
              <a:tr h="499609">
                <a:tc>
                  <a:txBody>
                    <a:bodyPr/>
                    <a:lstStyle/>
                    <a:p>
                      <a:pPr algn="l" fontAlgn="t"/>
                      <a:r>
                        <a:rPr lang="en-AU" sz="1800" dirty="0">
                          <a:solidFill>
                            <a:schemeClr val="tx1"/>
                          </a:solidFill>
                          <a:latin typeface="Arial" pitchFamily="34" charset="0"/>
                          <a:cs typeface="Arial" pitchFamily="34" charset="0"/>
                        </a:rPr>
                        <a:t>Italian</a:t>
                      </a:r>
                    </a:p>
                  </a:txBody>
                  <a:tcPr marL="42869" marR="26793" marT="21435" marB="21435">
                    <a:lnL>
                      <a:noFill/>
                    </a:lnL>
                    <a:lnR w="9525" cap="flat" cmpd="sng" algn="ctr">
                      <a:solidFill>
                        <a:srgbClr val="999999"/>
                      </a:solidFill>
                      <a:prstDash val="dash"/>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r" fontAlgn="t"/>
                      <a:r>
                        <a:rPr lang="en-AU" sz="1600" dirty="0">
                          <a:solidFill>
                            <a:schemeClr val="tx1"/>
                          </a:solidFill>
                          <a:latin typeface="Arial" pitchFamily="34" charset="0"/>
                          <a:cs typeface="Arial" pitchFamily="34" charset="0"/>
                        </a:rPr>
                        <a:t>11,620</a:t>
                      </a:r>
                    </a:p>
                  </a:txBody>
                  <a:tcPr marL="26793" marR="75021" marT="21435" marB="21435">
                    <a:lnL w="9525" cap="flat" cmpd="sng" algn="ctr">
                      <a:solidFill>
                        <a:srgbClr val="999999"/>
                      </a:solidFill>
                      <a:prstDash val="dash"/>
                      <a:round/>
                      <a:headEnd type="none" w="med" len="med"/>
                      <a:tailEnd type="none" w="med" len="med"/>
                    </a:lnL>
                    <a:lnR w="9525" cap="flat" cmpd="sng" algn="ctr">
                      <a:solidFill>
                        <a:srgbClr val="999999"/>
                      </a:solidFill>
                      <a:prstDash val="dash"/>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7F7F7"/>
                    </a:solidFill>
                  </a:tcPr>
                </a:tc>
                <a:tc>
                  <a:txBody>
                    <a:bodyPr/>
                    <a:lstStyle/>
                    <a:p>
                      <a:pPr algn="r" fontAlgn="t"/>
                      <a:r>
                        <a:rPr lang="en-AU" sz="1600" dirty="0">
                          <a:solidFill>
                            <a:schemeClr val="tx1"/>
                          </a:solidFill>
                          <a:latin typeface="Arial" pitchFamily="34" charset="0"/>
                          <a:cs typeface="Arial" pitchFamily="34" charset="0"/>
                        </a:rPr>
                        <a:t>3.3</a:t>
                      </a:r>
                    </a:p>
                  </a:txBody>
                  <a:tcPr marL="26793" marR="75021" marT="21435" marB="21435">
                    <a:lnL w="9525" cap="flat" cmpd="sng" algn="ctr">
                      <a:solidFill>
                        <a:srgbClr val="999999"/>
                      </a:solidFill>
                      <a:prstDash val="dash"/>
                      <a:round/>
                      <a:headEnd type="none" w="med" len="med"/>
                      <a:tailEnd type="none" w="med" len="med"/>
                    </a:lnL>
                    <a:lnR w="9525" cap="flat" cmpd="sng" algn="ctr">
                      <a:solidFill>
                        <a:srgbClr val="999999"/>
                      </a:solidFill>
                      <a:prstDash val="dash"/>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7F7F7"/>
                    </a:solidFill>
                  </a:tcPr>
                </a:tc>
                <a:tc>
                  <a:txBody>
                    <a:bodyPr/>
                    <a:lstStyle/>
                    <a:p>
                      <a:pPr algn="r" fontAlgn="t"/>
                      <a:r>
                        <a:rPr lang="en-AU" sz="1600" dirty="0">
                          <a:solidFill>
                            <a:schemeClr val="tx1"/>
                          </a:solidFill>
                          <a:latin typeface="Arial" pitchFamily="34" charset="0"/>
                          <a:cs typeface="Arial" pitchFamily="34" charset="0"/>
                        </a:rPr>
                        <a:t>4.3</a:t>
                      </a:r>
                    </a:p>
                  </a:txBody>
                  <a:tcPr marL="26793" marR="75021" marT="21435" marB="21435">
                    <a:lnL w="9525" cap="flat" cmpd="sng" algn="ctr">
                      <a:solidFill>
                        <a:srgbClr val="999999"/>
                      </a:solidFill>
                      <a:prstDash val="dash"/>
                      <a:round/>
                      <a:headEnd type="none" w="med" len="med"/>
                      <a:tailEnd type="none" w="med" len="med"/>
                    </a:lnL>
                    <a:lnR w="9525" cap="flat" cmpd="sng" algn="ctr">
                      <a:solidFill>
                        <a:srgbClr val="999999"/>
                      </a:solidFill>
                      <a:prstDash val="dash"/>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7F7F7"/>
                    </a:solidFill>
                  </a:tcPr>
                </a:tc>
                <a:tc>
                  <a:txBody>
                    <a:bodyPr/>
                    <a:lstStyle/>
                    <a:p>
                      <a:pPr algn="r" fontAlgn="t"/>
                      <a:r>
                        <a:rPr lang="en-AU" sz="1600">
                          <a:solidFill>
                            <a:schemeClr val="tx1"/>
                          </a:solidFill>
                          <a:latin typeface="Arial" pitchFamily="34" charset="0"/>
                          <a:cs typeface="Arial" pitchFamily="34" charset="0"/>
                        </a:rPr>
                        <a:t>10,595</a:t>
                      </a:r>
                    </a:p>
                  </a:txBody>
                  <a:tcPr marL="26793" marR="75021" marT="21435" marB="21435">
                    <a:lnL w="9525" cap="flat" cmpd="sng" algn="ctr">
                      <a:solidFill>
                        <a:srgbClr val="999999"/>
                      </a:solidFill>
                      <a:prstDash val="dash"/>
                      <a:round/>
                      <a:headEnd type="none" w="med" len="med"/>
                      <a:tailEnd type="none" w="med" len="med"/>
                    </a:lnL>
                    <a:lnR w="9525" cap="flat" cmpd="sng" algn="ctr">
                      <a:solidFill>
                        <a:srgbClr val="999999"/>
                      </a:solidFill>
                      <a:prstDash val="dash"/>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r" fontAlgn="t"/>
                      <a:r>
                        <a:rPr lang="en-AU" sz="1600">
                          <a:solidFill>
                            <a:schemeClr val="tx1"/>
                          </a:solidFill>
                          <a:latin typeface="Arial" pitchFamily="34" charset="0"/>
                          <a:cs typeface="Arial" pitchFamily="34" charset="0"/>
                        </a:rPr>
                        <a:t>3.3</a:t>
                      </a:r>
                    </a:p>
                  </a:txBody>
                  <a:tcPr marL="26793" marR="75021" marT="21435" marB="21435">
                    <a:lnL w="9525" cap="flat" cmpd="sng" algn="ctr">
                      <a:solidFill>
                        <a:srgbClr val="999999"/>
                      </a:solidFill>
                      <a:prstDash val="dash"/>
                      <a:round/>
                      <a:headEnd type="none" w="med" len="med"/>
                      <a:tailEnd type="none" w="med" len="med"/>
                    </a:lnL>
                    <a:lnR w="9525" cap="flat" cmpd="sng" algn="ctr">
                      <a:solidFill>
                        <a:srgbClr val="999999"/>
                      </a:solidFill>
                      <a:prstDash val="dash"/>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r" fontAlgn="t"/>
                      <a:r>
                        <a:rPr lang="en-AU" sz="1600">
                          <a:solidFill>
                            <a:schemeClr val="tx1"/>
                          </a:solidFill>
                          <a:latin typeface="Arial" pitchFamily="34" charset="0"/>
                          <a:cs typeface="Arial" pitchFamily="34" charset="0"/>
                        </a:rPr>
                        <a:t>4.3</a:t>
                      </a:r>
                    </a:p>
                  </a:txBody>
                  <a:tcPr marL="26793" marR="75021" marT="21435" marB="21435">
                    <a:lnL w="9525" cap="flat" cmpd="sng" algn="ctr">
                      <a:solidFill>
                        <a:srgbClr val="999999"/>
                      </a:solidFill>
                      <a:prstDash val="dash"/>
                      <a:round/>
                      <a:headEnd type="none" w="med" len="med"/>
                      <a:tailEnd type="none" w="med" len="med"/>
                    </a:lnL>
                    <a:lnR w="9525" cap="flat" cmpd="sng" algn="ctr">
                      <a:solidFill>
                        <a:srgbClr val="999999"/>
                      </a:solidFill>
                      <a:prstDash val="dash"/>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r" fontAlgn="t"/>
                      <a:r>
                        <a:rPr lang="en-AU" sz="1600" dirty="0">
                          <a:solidFill>
                            <a:schemeClr val="tx1"/>
                          </a:solidFill>
                          <a:latin typeface="Arial" pitchFamily="34" charset="0"/>
                          <a:cs typeface="Arial" pitchFamily="34" charset="0"/>
                        </a:rPr>
                        <a:t>+1,025</a:t>
                      </a:r>
                    </a:p>
                  </a:txBody>
                  <a:tcPr marL="26793" marR="75021" marT="21435" marB="21435">
                    <a:lnL w="9525" cap="flat" cmpd="sng" algn="ctr">
                      <a:solidFill>
                        <a:srgbClr val="999999"/>
                      </a:solidFill>
                      <a:prstDash val="dash"/>
                      <a:round/>
                      <a:headEnd type="none" w="med" len="med"/>
                      <a:tailEnd type="none" w="med" len="med"/>
                    </a:lnL>
                    <a:lnR>
                      <a:noFill/>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7F7F7"/>
                    </a:solidFill>
                  </a:tcPr>
                </a:tc>
              </a:tr>
              <a:tr h="426414">
                <a:tc>
                  <a:txBody>
                    <a:bodyPr/>
                    <a:lstStyle/>
                    <a:p>
                      <a:pPr algn="l" fontAlgn="t"/>
                      <a:r>
                        <a:rPr lang="en-AU" sz="1800" dirty="0">
                          <a:solidFill>
                            <a:schemeClr val="tx1"/>
                          </a:solidFill>
                          <a:latin typeface="Arial" pitchFamily="34" charset="0"/>
                          <a:cs typeface="Arial" pitchFamily="34" charset="0"/>
                        </a:rPr>
                        <a:t>Indian</a:t>
                      </a:r>
                    </a:p>
                  </a:txBody>
                  <a:tcPr marL="42869" marR="26793" marT="21435" marB="21435">
                    <a:lnL>
                      <a:noFill/>
                    </a:lnL>
                    <a:lnR w="9525" cap="flat" cmpd="sng" algn="ctr">
                      <a:solidFill>
                        <a:srgbClr val="999999"/>
                      </a:solidFill>
                      <a:prstDash val="dash"/>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E6E6E6"/>
                    </a:solidFill>
                  </a:tcPr>
                </a:tc>
                <a:tc>
                  <a:txBody>
                    <a:bodyPr/>
                    <a:lstStyle/>
                    <a:p>
                      <a:pPr algn="r" fontAlgn="t"/>
                      <a:r>
                        <a:rPr lang="en-AU" sz="1600">
                          <a:solidFill>
                            <a:schemeClr val="tx1"/>
                          </a:solidFill>
                          <a:latin typeface="Arial" pitchFamily="34" charset="0"/>
                          <a:cs typeface="Arial" pitchFamily="34" charset="0"/>
                        </a:rPr>
                        <a:t>8,051</a:t>
                      </a:r>
                    </a:p>
                  </a:txBody>
                  <a:tcPr marL="26793" marR="75021" marT="21435" marB="21435">
                    <a:lnL w="9525" cap="flat" cmpd="sng" algn="ctr">
                      <a:solidFill>
                        <a:srgbClr val="999999"/>
                      </a:solidFill>
                      <a:prstDash val="dash"/>
                      <a:round/>
                      <a:headEnd type="none" w="med" len="med"/>
                      <a:tailEnd type="none" w="med" len="med"/>
                    </a:lnL>
                    <a:lnR w="9525" cap="flat" cmpd="sng" algn="ctr">
                      <a:solidFill>
                        <a:srgbClr val="999999"/>
                      </a:solidFill>
                      <a:prstDash val="dash"/>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E6E6E6"/>
                    </a:solidFill>
                  </a:tcPr>
                </a:tc>
                <a:tc>
                  <a:txBody>
                    <a:bodyPr/>
                    <a:lstStyle/>
                    <a:p>
                      <a:pPr algn="r" fontAlgn="t"/>
                      <a:r>
                        <a:rPr lang="en-AU" sz="1600">
                          <a:solidFill>
                            <a:schemeClr val="tx1"/>
                          </a:solidFill>
                          <a:latin typeface="Arial" pitchFamily="34" charset="0"/>
                          <a:cs typeface="Arial" pitchFamily="34" charset="0"/>
                        </a:rPr>
                        <a:t>2.3</a:t>
                      </a:r>
                    </a:p>
                  </a:txBody>
                  <a:tcPr marL="26793" marR="75021" marT="21435" marB="21435">
                    <a:lnL w="9525" cap="flat" cmpd="sng" algn="ctr">
                      <a:solidFill>
                        <a:srgbClr val="999999"/>
                      </a:solidFill>
                      <a:prstDash val="dash"/>
                      <a:round/>
                      <a:headEnd type="none" w="med" len="med"/>
                      <a:tailEnd type="none" w="med" len="med"/>
                    </a:lnL>
                    <a:lnR w="9525" cap="flat" cmpd="sng" algn="ctr">
                      <a:solidFill>
                        <a:srgbClr val="999999"/>
                      </a:solidFill>
                      <a:prstDash val="dash"/>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E6E6E6"/>
                    </a:solidFill>
                  </a:tcPr>
                </a:tc>
                <a:tc>
                  <a:txBody>
                    <a:bodyPr/>
                    <a:lstStyle/>
                    <a:p>
                      <a:pPr algn="r" fontAlgn="t"/>
                      <a:r>
                        <a:rPr lang="en-AU" sz="1600" dirty="0">
                          <a:solidFill>
                            <a:schemeClr val="tx1"/>
                          </a:solidFill>
                          <a:latin typeface="Arial" pitchFamily="34" charset="0"/>
                          <a:cs typeface="Arial" pitchFamily="34" charset="0"/>
                        </a:rPr>
                        <a:t>1.8</a:t>
                      </a:r>
                    </a:p>
                  </a:txBody>
                  <a:tcPr marL="26793" marR="75021" marT="21435" marB="21435">
                    <a:lnL w="9525" cap="flat" cmpd="sng" algn="ctr">
                      <a:solidFill>
                        <a:srgbClr val="999999"/>
                      </a:solidFill>
                      <a:prstDash val="dash"/>
                      <a:round/>
                      <a:headEnd type="none" w="med" len="med"/>
                      <a:tailEnd type="none" w="med" len="med"/>
                    </a:lnL>
                    <a:lnR w="9525" cap="flat" cmpd="sng" algn="ctr">
                      <a:solidFill>
                        <a:srgbClr val="999999"/>
                      </a:solidFill>
                      <a:prstDash val="dash"/>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E6E6E6"/>
                    </a:solidFill>
                  </a:tcPr>
                </a:tc>
                <a:tc>
                  <a:txBody>
                    <a:bodyPr/>
                    <a:lstStyle/>
                    <a:p>
                      <a:pPr algn="r" fontAlgn="t"/>
                      <a:r>
                        <a:rPr lang="en-AU" sz="1600" dirty="0">
                          <a:solidFill>
                            <a:schemeClr val="tx1"/>
                          </a:solidFill>
                          <a:latin typeface="Arial" pitchFamily="34" charset="0"/>
                          <a:cs typeface="Arial" pitchFamily="34" charset="0"/>
                        </a:rPr>
                        <a:t>4,353</a:t>
                      </a:r>
                    </a:p>
                  </a:txBody>
                  <a:tcPr marL="26793" marR="75021" marT="21435" marB="21435">
                    <a:lnL w="9525" cap="flat" cmpd="sng" algn="ctr">
                      <a:solidFill>
                        <a:srgbClr val="999999"/>
                      </a:solidFill>
                      <a:prstDash val="dash"/>
                      <a:round/>
                      <a:headEnd type="none" w="med" len="med"/>
                      <a:tailEnd type="none" w="med" len="med"/>
                    </a:lnL>
                    <a:lnR w="9525" cap="flat" cmpd="sng" algn="ctr">
                      <a:solidFill>
                        <a:srgbClr val="999999"/>
                      </a:solidFill>
                      <a:prstDash val="dash"/>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E6E6E6"/>
                    </a:solidFill>
                  </a:tcPr>
                </a:tc>
                <a:tc>
                  <a:txBody>
                    <a:bodyPr/>
                    <a:lstStyle/>
                    <a:p>
                      <a:pPr algn="r" fontAlgn="t"/>
                      <a:r>
                        <a:rPr lang="en-AU" sz="1600" dirty="0">
                          <a:solidFill>
                            <a:schemeClr val="tx1"/>
                          </a:solidFill>
                          <a:latin typeface="Arial" pitchFamily="34" charset="0"/>
                          <a:cs typeface="Arial" pitchFamily="34" charset="0"/>
                        </a:rPr>
                        <a:t>1.3</a:t>
                      </a:r>
                    </a:p>
                  </a:txBody>
                  <a:tcPr marL="26793" marR="75021" marT="21435" marB="21435">
                    <a:lnL w="9525" cap="flat" cmpd="sng" algn="ctr">
                      <a:solidFill>
                        <a:srgbClr val="999999"/>
                      </a:solidFill>
                      <a:prstDash val="dash"/>
                      <a:round/>
                      <a:headEnd type="none" w="med" len="med"/>
                      <a:tailEnd type="none" w="med" len="med"/>
                    </a:lnL>
                    <a:lnR w="9525" cap="flat" cmpd="sng" algn="ctr">
                      <a:solidFill>
                        <a:srgbClr val="999999"/>
                      </a:solidFill>
                      <a:prstDash val="dash"/>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E6E6E6"/>
                    </a:solidFill>
                  </a:tcPr>
                </a:tc>
                <a:tc>
                  <a:txBody>
                    <a:bodyPr/>
                    <a:lstStyle/>
                    <a:p>
                      <a:pPr algn="r" fontAlgn="t"/>
                      <a:r>
                        <a:rPr lang="en-AU" sz="1600" dirty="0">
                          <a:solidFill>
                            <a:schemeClr val="tx1"/>
                          </a:solidFill>
                          <a:latin typeface="Arial" pitchFamily="34" charset="0"/>
                          <a:cs typeface="Arial" pitchFamily="34" charset="0"/>
                        </a:rPr>
                        <a:t>1.2</a:t>
                      </a:r>
                    </a:p>
                  </a:txBody>
                  <a:tcPr marL="26793" marR="75021" marT="21435" marB="21435">
                    <a:lnL w="9525" cap="flat" cmpd="sng" algn="ctr">
                      <a:solidFill>
                        <a:srgbClr val="999999"/>
                      </a:solidFill>
                      <a:prstDash val="dash"/>
                      <a:round/>
                      <a:headEnd type="none" w="med" len="med"/>
                      <a:tailEnd type="none" w="med" len="med"/>
                    </a:lnL>
                    <a:lnR w="9525" cap="flat" cmpd="sng" algn="ctr">
                      <a:solidFill>
                        <a:srgbClr val="999999"/>
                      </a:solidFill>
                      <a:prstDash val="dash"/>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E6E6E6"/>
                    </a:solidFill>
                  </a:tcPr>
                </a:tc>
                <a:tc>
                  <a:txBody>
                    <a:bodyPr/>
                    <a:lstStyle/>
                    <a:p>
                      <a:pPr algn="r" fontAlgn="t"/>
                      <a:r>
                        <a:rPr lang="en-AU" sz="1600" dirty="0">
                          <a:solidFill>
                            <a:schemeClr val="tx1"/>
                          </a:solidFill>
                          <a:latin typeface="Arial" pitchFamily="34" charset="0"/>
                          <a:cs typeface="Arial" pitchFamily="34" charset="0"/>
                        </a:rPr>
                        <a:t>+3,698</a:t>
                      </a:r>
                    </a:p>
                  </a:txBody>
                  <a:tcPr marL="26793" marR="75021" marT="21435" marB="21435">
                    <a:lnL w="9525" cap="flat" cmpd="sng" algn="ctr">
                      <a:solidFill>
                        <a:srgbClr val="999999"/>
                      </a:solidFill>
                      <a:prstDash val="dash"/>
                      <a:round/>
                      <a:headEnd type="none" w="med" len="med"/>
                      <a:tailEnd type="none" w="med" len="med"/>
                    </a:lnL>
                    <a:lnR>
                      <a:noFill/>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E6E6E6"/>
                    </a:solidFill>
                  </a:tcPr>
                </a:tc>
              </a:tr>
              <a:tr h="395132">
                <a:tc>
                  <a:txBody>
                    <a:bodyPr/>
                    <a:lstStyle/>
                    <a:p>
                      <a:pPr algn="l" fontAlgn="t"/>
                      <a:r>
                        <a:rPr lang="en-AU" sz="1800" dirty="0">
                          <a:solidFill>
                            <a:schemeClr val="tx1"/>
                          </a:solidFill>
                          <a:latin typeface="Arial" pitchFamily="34" charset="0"/>
                          <a:cs typeface="Arial" pitchFamily="34" charset="0"/>
                        </a:rPr>
                        <a:t>Dutch</a:t>
                      </a:r>
                    </a:p>
                  </a:txBody>
                  <a:tcPr marL="42869" marR="26793" marT="21435" marB="21435">
                    <a:lnL>
                      <a:noFill/>
                    </a:lnL>
                    <a:lnR w="9525" cap="flat" cmpd="sng" algn="ctr">
                      <a:solidFill>
                        <a:srgbClr val="999999"/>
                      </a:solidFill>
                      <a:prstDash val="dash"/>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r" fontAlgn="t"/>
                      <a:r>
                        <a:rPr lang="en-AU" sz="1600">
                          <a:solidFill>
                            <a:schemeClr val="tx1"/>
                          </a:solidFill>
                          <a:latin typeface="Arial" pitchFamily="34" charset="0"/>
                          <a:cs typeface="Arial" pitchFamily="34" charset="0"/>
                        </a:rPr>
                        <a:t>6,417</a:t>
                      </a:r>
                    </a:p>
                  </a:txBody>
                  <a:tcPr marL="26793" marR="75021" marT="21435" marB="21435">
                    <a:lnL w="9525" cap="flat" cmpd="sng" algn="ctr">
                      <a:solidFill>
                        <a:srgbClr val="999999"/>
                      </a:solidFill>
                      <a:prstDash val="dash"/>
                      <a:round/>
                      <a:headEnd type="none" w="med" len="med"/>
                      <a:tailEnd type="none" w="med" len="med"/>
                    </a:lnL>
                    <a:lnR w="9525" cap="flat" cmpd="sng" algn="ctr">
                      <a:solidFill>
                        <a:srgbClr val="999999"/>
                      </a:solidFill>
                      <a:prstDash val="dash"/>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7F7F7"/>
                    </a:solidFill>
                  </a:tcPr>
                </a:tc>
                <a:tc>
                  <a:txBody>
                    <a:bodyPr/>
                    <a:lstStyle/>
                    <a:p>
                      <a:pPr algn="r" fontAlgn="t"/>
                      <a:r>
                        <a:rPr lang="en-AU" sz="1600">
                          <a:solidFill>
                            <a:schemeClr val="tx1"/>
                          </a:solidFill>
                          <a:latin typeface="Arial" pitchFamily="34" charset="0"/>
                          <a:cs typeface="Arial" pitchFamily="34" charset="0"/>
                        </a:rPr>
                        <a:t>1.8</a:t>
                      </a:r>
                    </a:p>
                  </a:txBody>
                  <a:tcPr marL="26793" marR="75021" marT="21435" marB="21435">
                    <a:lnL w="9525" cap="flat" cmpd="sng" algn="ctr">
                      <a:solidFill>
                        <a:srgbClr val="999999"/>
                      </a:solidFill>
                      <a:prstDash val="dash"/>
                      <a:round/>
                      <a:headEnd type="none" w="med" len="med"/>
                      <a:tailEnd type="none" w="med" len="med"/>
                    </a:lnL>
                    <a:lnR w="9525" cap="flat" cmpd="sng" algn="ctr">
                      <a:solidFill>
                        <a:srgbClr val="999999"/>
                      </a:solidFill>
                      <a:prstDash val="dash"/>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7F7F7"/>
                    </a:solidFill>
                  </a:tcPr>
                </a:tc>
                <a:tc>
                  <a:txBody>
                    <a:bodyPr/>
                    <a:lstStyle/>
                    <a:p>
                      <a:pPr algn="r" fontAlgn="t"/>
                      <a:r>
                        <a:rPr lang="en-AU" sz="1600">
                          <a:solidFill>
                            <a:schemeClr val="tx1"/>
                          </a:solidFill>
                          <a:latin typeface="Arial" pitchFamily="34" charset="0"/>
                          <a:cs typeface="Arial" pitchFamily="34" charset="0"/>
                        </a:rPr>
                        <a:t>1.6</a:t>
                      </a:r>
                    </a:p>
                  </a:txBody>
                  <a:tcPr marL="26793" marR="75021" marT="21435" marB="21435">
                    <a:lnL w="9525" cap="flat" cmpd="sng" algn="ctr">
                      <a:solidFill>
                        <a:srgbClr val="999999"/>
                      </a:solidFill>
                      <a:prstDash val="dash"/>
                      <a:round/>
                      <a:headEnd type="none" w="med" len="med"/>
                      <a:tailEnd type="none" w="med" len="med"/>
                    </a:lnL>
                    <a:lnR w="9525" cap="flat" cmpd="sng" algn="ctr">
                      <a:solidFill>
                        <a:srgbClr val="999999"/>
                      </a:solidFill>
                      <a:prstDash val="dash"/>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7F7F7"/>
                    </a:solidFill>
                  </a:tcPr>
                </a:tc>
                <a:tc>
                  <a:txBody>
                    <a:bodyPr/>
                    <a:lstStyle/>
                    <a:p>
                      <a:pPr algn="r" fontAlgn="t"/>
                      <a:r>
                        <a:rPr lang="en-AU" sz="1600">
                          <a:solidFill>
                            <a:schemeClr val="tx1"/>
                          </a:solidFill>
                          <a:latin typeface="Arial" pitchFamily="34" charset="0"/>
                          <a:cs typeface="Arial" pitchFamily="34" charset="0"/>
                        </a:rPr>
                        <a:t>5,891</a:t>
                      </a:r>
                    </a:p>
                  </a:txBody>
                  <a:tcPr marL="26793" marR="75021" marT="21435" marB="21435">
                    <a:lnL w="9525" cap="flat" cmpd="sng" algn="ctr">
                      <a:solidFill>
                        <a:srgbClr val="999999"/>
                      </a:solidFill>
                      <a:prstDash val="dash"/>
                      <a:round/>
                      <a:headEnd type="none" w="med" len="med"/>
                      <a:tailEnd type="none" w="med" len="med"/>
                    </a:lnL>
                    <a:lnR w="9525" cap="flat" cmpd="sng" algn="ctr">
                      <a:solidFill>
                        <a:srgbClr val="999999"/>
                      </a:solidFill>
                      <a:prstDash val="dash"/>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r" fontAlgn="t"/>
                      <a:r>
                        <a:rPr lang="en-AU" sz="1600">
                          <a:solidFill>
                            <a:schemeClr val="tx1"/>
                          </a:solidFill>
                          <a:latin typeface="Arial" pitchFamily="34" charset="0"/>
                          <a:cs typeface="Arial" pitchFamily="34" charset="0"/>
                        </a:rPr>
                        <a:t>1.8</a:t>
                      </a:r>
                    </a:p>
                  </a:txBody>
                  <a:tcPr marL="26793" marR="75021" marT="21435" marB="21435">
                    <a:lnL w="9525" cap="flat" cmpd="sng" algn="ctr">
                      <a:solidFill>
                        <a:srgbClr val="999999"/>
                      </a:solidFill>
                      <a:prstDash val="dash"/>
                      <a:round/>
                      <a:headEnd type="none" w="med" len="med"/>
                      <a:tailEnd type="none" w="med" len="med"/>
                    </a:lnL>
                    <a:lnR w="9525" cap="flat" cmpd="sng" algn="ctr">
                      <a:solidFill>
                        <a:srgbClr val="999999"/>
                      </a:solidFill>
                      <a:prstDash val="dash"/>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r" fontAlgn="t"/>
                      <a:r>
                        <a:rPr lang="en-AU" sz="1600" dirty="0">
                          <a:solidFill>
                            <a:schemeClr val="tx1"/>
                          </a:solidFill>
                          <a:latin typeface="Arial" pitchFamily="34" charset="0"/>
                          <a:cs typeface="Arial" pitchFamily="34" charset="0"/>
                        </a:rPr>
                        <a:t>1.6</a:t>
                      </a:r>
                    </a:p>
                  </a:txBody>
                  <a:tcPr marL="26793" marR="75021" marT="21435" marB="21435">
                    <a:lnL w="9525" cap="flat" cmpd="sng" algn="ctr">
                      <a:solidFill>
                        <a:srgbClr val="999999"/>
                      </a:solidFill>
                      <a:prstDash val="dash"/>
                      <a:round/>
                      <a:headEnd type="none" w="med" len="med"/>
                      <a:tailEnd type="none" w="med" len="med"/>
                    </a:lnL>
                    <a:lnR w="9525" cap="flat" cmpd="sng" algn="ctr">
                      <a:solidFill>
                        <a:srgbClr val="999999"/>
                      </a:solidFill>
                      <a:prstDash val="dash"/>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FFFFF"/>
                    </a:solidFill>
                  </a:tcPr>
                </a:tc>
                <a:tc>
                  <a:txBody>
                    <a:bodyPr/>
                    <a:lstStyle/>
                    <a:p>
                      <a:pPr algn="r" fontAlgn="t"/>
                      <a:r>
                        <a:rPr lang="en-AU" sz="1600" dirty="0">
                          <a:solidFill>
                            <a:schemeClr val="tx1"/>
                          </a:solidFill>
                          <a:latin typeface="Arial" pitchFamily="34" charset="0"/>
                          <a:cs typeface="Arial" pitchFamily="34" charset="0"/>
                        </a:rPr>
                        <a:t>+526</a:t>
                      </a:r>
                    </a:p>
                  </a:txBody>
                  <a:tcPr marL="26793" marR="75021" marT="21435" marB="21435">
                    <a:lnL w="9525" cap="flat" cmpd="sng" algn="ctr">
                      <a:solidFill>
                        <a:srgbClr val="999999"/>
                      </a:solidFill>
                      <a:prstDash val="dash"/>
                      <a:round/>
                      <a:headEnd type="none" w="med" len="med"/>
                      <a:tailEnd type="none" w="med" len="med"/>
                    </a:lnL>
                    <a:lnR>
                      <a:noFill/>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F7F7F7"/>
                    </a:solidFill>
                  </a:tcPr>
                </a:tc>
              </a:tr>
              <a:tr h="395132">
                <a:tc>
                  <a:txBody>
                    <a:bodyPr/>
                    <a:lstStyle/>
                    <a:p>
                      <a:pPr algn="l" fontAlgn="t"/>
                      <a:r>
                        <a:rPr lang="en-AU" sz="1800" dirty="0">
                          <a:solidFill>
                            <a:schemeClr val="tx1"/>
                          </a:solidFill>
                          <a:latin typeface="Arial" pitchFamily="34" charset="0"/>
                          <a:cs typeface="Arial" pitchFamily="34" charset="0"/>
                        </a:rPr>
                        <a:t>Greek</a:t>
                      </a:r>
                    </a:p>
                  </a:txBody>
                  <a:tcPr marL="42869" marR="26793" marT="21435" marB="21435">
                    <a:lnL>
                      <a:noFill/>
                    </a:lnL>
                    <a:lnR w="9525" cap="flat" cmpd="sng" algn="ctr">
                      <a:solidFill>
                        <a:srgbClr val="999999"/>
                      </a:solidFill>
                      <a:prstDash val="dash"/>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E6E6E6"/>
                    </a:solidFill>
                  </a:tcPr>
                </a:tc>
                <a:tc>
                  <a:txBody>
                    <a:bodyPr/>
                    <a:lstStyle/>
                    <a:p>
                      <a:pPr algn="r" fontAlgn="t"/>
                      <a:r>
                        <a:rPr lang="en-AU" sz="1600">
                          <a:solidFill>
                            <a:schemeClr val="tx1"/>
                          </a:solidFill>
                          <a:latin typeface="Arial" pitchFamily="34" charset="0"/>
                          <a:cs typeface="Arial" pitchFamily="34" charset="0"/>
                        </a:rPr>
                        <a:t>4,552</a:t>
                      </a:r>
                    </a:p>
                  </a:txBody>
                  <a:tcPr marL="26793" marR="75021" marT="21435" marB="21435">
                    <a:lnL w="9525" cap="flat" cmpd="sng" algn="ctr">
                      <a:solidFill>
                        <a:srgbClr val="999999"/>
                      </a:solidFill>
                      <a:prstDash val="dash"/>
                      <a:round/>
                      <a:headEnd type="none" w="med" len="med"/>
                      <a:tailEnd type="none" w="med" len="med"/>
                    </a:lnL>
                    <a:lnR w="9525" cap="flat" cmpd="sng" algn="ctr">
                      <a:solidFill>
                        <a:srgbClr val="999999"/>
                      </a:solidFill>
                      <a:prstDash val="dash"/>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E6E6E6"/>
                    </a:solidFill>
                  </a:tcPr>
                </a:tc>
                <a:tc>
                  <a:txBody>
                    <a:bodyPr/>
                    <a:lstStyle/>
                    <a:p>
                      <a:pPr algn="r" fontAlgn="t"/>
                      <a:r>
                        <a:rPr lang="en-AU" sz="1600">
                          <a:solidFill>
                            <a:schemeClr val="tx1"/>
                          </a:solidFill>
                          <a:latin typeface="Arial" pitchFamily="34" charset="0"/>
                          <a:cs typeface="Arial" pitchFamily="34" charset="0"/>
                        </a:rPr>
                        <a:t>1.3</a:t>
                      </a:r>
                    </a:p>
                  </a:txBody>
                  <a:tcPr marL="26793" marR="75021" marT="21435" marB="21435">
                    <a:lnL w="9525" cap="flat" cmpd="sng" algn="ctr">
                      <a:solidFill>
                        <a:srgbClr val="999999"/>
                      </a:solidFill>
                      <a:prstDash val="dash"/>
                      <a:round/>
                      <a:headEnd type="none" w="med" len="med"/>
                      <a:tailEnd type="none" w="med" len="med"/>
                    </a:lnL>
                    <a:lnR w="9525" cap="flat" cmpd="sng" algn="ctr">
                      <a:solidFill>
                        <a:srgbClr val="999999"/>
                      </a:solidFill>
                      <a:prstDash val="dash"/>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E6E6E6"/>
                    </a:solidFill>
                  </a:tcPr>
                </a:tc>
                <a:tc>
                  <a:txBody>
                    <a:bodyPr/>
                    <a:lstStyle/>
                    <a:p>
                      <a:pPr algn="r" fontAlgn="t"/>
                      <a:r>
                        <a:rPr lang="en-AU" sz="1600">
                          <a:solidFill>
                            <a:schemeClr val="tx1"/>
                          </a:solidFill>
                          <a:latin typeface="Arial" pitchFamily="34" charset="0"/>
                          <a:cs typeface="Arial" pitchFamily="34" charset="0"/>
                        </a:rPr>
                        <a:t>1.8</a:t>
                      </a:r>
                    </a:p>
                  </a:txBody>
                  <a:tcPr marL="26793" marR="75021" marT="21435" marB="21435">
                    <a:lnL w="9525" cap="flat" cmpd="sng" algn="ctr">
                      <a:solidFill>
                        <a:srgbClr val="999999"/>
                      </a:solidFill>
                      <a:prstDash val="dash"/>
                      <a:round/>
                      <a:headEnd type="none" w="med" len="med"/>
                      <a:tailEnd type="none" w="med" len="med"/>
                    </a:lnL>
                    <a:lnR w="9525" cap="flat" cmpd="sng" algn="ctr">
                      <a:solidFill>
                        <a:srgbClr val="999999"/>
                      </a:solidFill>
                      <a:prstDash val="dash"/>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E6E6E6"/>
                    </a:solidFill>
                  </a:tcPr>
                </a:tc>
                <a:tc>
                  <a:txBody>
                    <a:bodyPr/>
                    <a:lstStyle/>
                    <a:p>
                      <a:pPr algn="r" fontAlgn="t"/>
                      <a:r>
                        <a:rPr lang="en-AU" sz="1600">
                          <a:solidFill>
                            <a:schemeClr val="tx1"/>
                          </a:solidFill>
                          <a:latin typeface="Arial" pitchFamily="34" charset="0"/>
                          <a:cs typeface="Arial" pitchFamily="34" charset="0"/>
                        </a:rPr>
                        <a:t>4,219</a:t>
                      </a:r>
                    </a:p>
                  </a:txBody>
                  <a:tcPr marL="26793" marR="75021" marT="21435" marB="21435">
                    <a:lnL w="9525" cap="flat" cmpd="sng" algn="ctr">
                      <a:solidFill>
                        <a:srgbClr val="999999"/>
                      </a:solidFill>
                      <a:prstDash val="dash"/>
                      <a:round/>
                      <a:headEnd type="none" w="med" len="med"/>
                      <a:tailEnd type="none" w="med" len="med"/>
                    </a:lnL>
                    <a:lnR w="9525" cap="flat" cmpd="sng" algn="ctr">
                      <a:solidFill>
                        <a:srgbClr val="999999"/>
                      </a:solidFill>
                      <a:prstDash val="dash"/>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E6E6E6"/>
                    </a:solidFill>
                  </a:tcPr>
                </a:tc>
                <a:tc>
                  <a:txBody>
                    <a:bodyPr/>
                    <a:lstStyle/>
                    <a:p>
                      <a:pPr algn="r" fontAlgn="t"/>
                      <a:r>
                        <a:rPr lang="en-AU" sz="1600">
                          <a:solidFill>
                            <a:schemeClr val="tx1"/>
                          </a:solidFill>
                          <a:latin typeface="Arial" pitchFamily="34" charset="0"/>
                          <a:cs typeface="Arial" pitchFamily="34" charset="0"/>
                        </a:rPr>
                        <a:t>1.3</a:t>
                      </a:r>
                    </a:p>
                  </a:txBody>
                  <a:tcPr marL="26793" marR="75021" marT="21435" marB="21435">
                    <a:lnL w="9525" cap="flat" cmpd="sng" algn="ctr">
                      <a:solidFill>
                        <a:srgbClr val="999999"/>
                      </a:solidFill>
                      <a:prstDash val="dash"/>
                      <a:round/>
                      <a:headEnd type="none" w="med" len="med"/>
                      <a:tailEnd type="none" w="med" len="med"/>
                    </a:lnL>
                    <a:lnR w="9525" cap="flat" cmpd="sng" algn="ctr">
                      <a:solidFill>
                        <a:srgbClr val="999999"/>
                      </a:solidFill>
                      <a:prstDash val="dash"/>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E6E6E6"/>
                    </a:solidFill>
                  </a:tcPr>
                </a:tc>
                <a:tc>
                  <a:txBody>
                    <a:bodyPr/>
                    <a:lstStyle/>
                    <a:p>
                      <a:pPr algn="r" fontAlgn="t"/>
                      <a:r>
                        <a:rPr lang="en-AU" sz="1600">
                          <a:solidFill>
                            <a:schemeClr val="tx1"/>
                          </a:solidFill>
                          <a:latin typeface="Arial" pitchFamily="34" charset="0"/>
                          <a:cs typeface="Arial" pitchFamily="34" charset="0"/>
                        </a:rPr>
                        <a:t>1.8</a:t>
                      </a:r>
                    </a:p>
                  </a:txBody>
                  <a:tcPr marL="26793" marR="75021" marT="21435" marB="21435">
                    <a:lnL w="9525" cap="flat" cmpd="sng" algn="ctr">
                      <a:solidFill>
                        <a:srgbClr val="999999"/>
                      </a:solidFill>
                      <a:prstDash val="dash"/>
                      <a:round/>
                      <a:headEnd type="none" w="med" len="med"/>
                      <a:tailEnd type="none" w="med" len="med"/>
                    </a:lnL>
                    <a:lnR w="9525" cap="flat" cmpd="sng" algn="ctr">
                      <a:solidFill>
                        <a:srgbClr val="999999"/>
                      </a:solidFill>
                      <a:prstDash val="dash"/>
                      <a:round/>
                      <a:headEnd type="none" w="med" len="med"/>
                      <a:tailEnd type="none" w="med" len="med"/>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E6E6E6"/>
                    </a:solidFill>
                  </a:tcPr>
                </a:tc>
                <a:tc>
                  <a:txBody>
                    <a:bodyPr/>
                    <a:lstStyle/>
                    <a:p>
                      <a:pPr algn="r" fontAlgn="t"/>
                      <a:r>
                        <a:rPr lang="en-AU" sz="1600" dirty="0">
                          <a:solidFill>
                            <a:schemeClr val="tx1"/>
                          </a:solidFill>
                          <a:latin typeface="Arial" pitchFamily="34" charset="0"/>
                          <a:cs typeface="Arial" pitchFamily="34" charset="0"/>
                        </a:rPr>
                        <a:t>+333</a:t>
                      </a:r>
                    </a:p>
                  </a:txBody>
                  <a:tcPr marL="26793" marR="75021" marT="21435" marB="21435">
                    <a:lnL w="9525" cap="flat" cmpd="sng" algn="ctr">
                      <a:solidFill>
                        <a:srgbClr val="999999"/>
                      </a:solidFill>
                      <a:prstDash val="dash"/>
                      <a:round/>
                      <a:headEnd type="none" w="med" len="med"/>
                      <a:tailEnd type="none" w="med" len="med"/>
                    </a:lnL>
                    <a:lnR>
                      <a:noFill/>
                    </a:lnR>
                    <a:lnT w="9525" cap="flat" cmpd="sng" algn="ctr">
                      <a:solidFill>
                        <a:srgbClr val="C0C0C0"/>
                      </a:solidFill>
                      <a:prstDash val="solid"/>
                      <a:round/>
                      <a:headEnd type="none" w="med" len="med"/>
                      <a:tailEnd type="none" w="med" len="med"/>
                    </a:lnT>
                    <a:lnB w="9525" cap="flat" cmpd="sng" algn="ctr">
                      <a:solidFill>
                        <a:srgbClr val="C0C0C0"/>
                      </a:solidFill>
                      <a:prstDash val="solid"/>
                      <a:round/>
                      <a:headEnd type="none" w="med" len="med"/>
                      <a:tailEnd type="none" w="med" len="med"/>
                    </a:lnB>
                    <a:solidFill>
                      <a:srgbClr val="E6E6E6"/>
                    </a:solid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4638"/>
            <a:ext cx="8147248" cy="1143000"/>
          </a:xfrm>
        </p:spPr>
        <p:txBody>
          <a:bodyPr>
            <a:normAutofit fontScale="90000"/>
          </a:bodyPr>
          <a:lstStyle/>
          <a:p>
            <a:r>
              <a:rPr lang="en-AU" b="1" dirty="0" smtClean="0">
                <a:solidFill>
                  <a:schemeClr val="accent1">
                    <a:lumMod val="75000"/>
                  </a:schemeClr>
                </a:solidFill>
                <a:latin typeface="Arial" pitchFamily="34" charset="0"/>
                <a:cs typeface="Arial" pitchFamily="34" charset="0"/>
              </a:rPr>
              <a:t>School-age students studying Mandarin in the ACT in 2013</a:t>
            </a:r>
            <a:endParaRPr lang="en-AU" b="1" dirty="0">
              <a:solidFill>
                <a:schemeClr val="accent1">
                  <a:lumMod val="75000"/>
                </a:schemeClr>
              </a:solidFill>
              <a:latin typeface="Arial" pitchFamily="34" charset="0"/>
              <a:cs typeface="Arial" pitchFamily="34" charset="0"/>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4278929237"/>
              </p:ext>
            </p:extLst>
          </p:nvPr>
        </p:nvGraphicFramePr>
        <p:xfrm>
          <a:off x="395536" y="1447800"/>
          <a:ext cx="8291264" cy="5121676"/>
        </p:xfrm>
        <a:graphic>
          <a:graphicData uri="http://schemas.openxmlformats.org/drawingml/2006/table">
            <a:tbl>
              <a:tblPr firstRow="1" bandRow="1">
                <a:tableStyleId>{5C22544A-7EE6-4342-B048-85BDC9FD1C3A}</a:tableStyleId>
              </a:tblPr>
              <a:tblGrid>
                <a:gridCol w="5688632"/>
                <a:gridCol w="2602632"/>
              </a:tblGrid>
              <a:tr h="685056">
                <a:tc>
                  <a:txBody>
                    <a:bodyPr/>
                    <a:lstStyle/>
                    <a:p>
                      <a:pPr algn="l">
                        <a:lnSpc>
                          <a:spcPct val="115000"/>
                        </a:lnSpc>
                        <a:spcAft>
                          <a:spcPts val="0"/>
                        </a:spcAft>
                      </a:pPr>
                      <a:r>
                        <a:rPr lang="en-AU" sz="3200" b="1" dirty="0">
                          <a:solidFill>
                            <a:srgbClr val="000000"/>
                          </a:solidFill>
                          <a:latin typeface="Calibri"/>
                          <a:ea typeface="Times New Roman"/>
                          <a:cs typeface="Times New Roman"/>
                        </a:rPr>
                        <a:t>Type </a:t>
                      </a:r>
                      <a:r>
                        <a:rPr lang="en-AU" sz="3200" b="1" dirty="0" smtClean="0">
                          <a:solidFill>
                            <a:srgbClr val="000000"/>
                          </a:solidFill>
                          <a:latin typeface="Calibri"/>
                          <a:ea typeface="Times New Roman"/>
                          <a:cs typeface="Times New Roman"/>
                        </a:rPr>
                        <a:t>and number of schools </a:t>
                      </a:r>
                      <a:endParaRPr lang="en-AU" sz="3200" dirty="0">
                        <a:latin typeface="Calibri"/>
                        <a:ea typeface="SimSun"/>
                        <a:cs typeface="Times New Roman"/>
                      </a:endParaRPr>
                    </a:p>
                  </a:txBody>
                  <a:tcPr marL="68580" marR="68580" marT="0" marB="0"/>
                </a:tc>
                <a:tc>
                  <a:txBody>
                    <a:bodyPr/>
                    <a:lstStyle/>
                    <a:p>
                      <a:pPr algn="l">
                        <a:lnSpc>
                          <a:spcPct val="115000"/>
                        </a:lnSpc>
                        <a:spcAft>
                          <a:spcPts val="0"/>
                        </a:spcAft>
                      </a:pPr>
                      <a:r>
                        <a:rPr lang="en-AU" sz="3200" b="1" dirty="0" smtClean="0">
                          <a:solidFill>
                            <a:srgbClr val="000000"/>
                          </a:solidFill>
                          <a:latin typeface="Calibri"/>
                          <a:ea typeface="Times New Roman"/>
                          <a:cs typeface="Times New Roman"/>
                        </a:rPr>
                        <a:t>Students</a:t>
                      </a:r>
                      <a:endParaRPr lang="en-AU" sz="3200" dirty="0">
                        <a:latin typeface="Calibri"/>
                        <a:ea typeface="SimSun"/>
                        <a:cs typeface="Times New Roman"/>
                      </a:endParaRPr>
                    </a:p>
                  </a:txBody>
                  <a:tcPr marL="68580" marR="68580" marT="0" marB="0"/>
                </a:tc>
              </a:tr>
              <a:tr h="553684">
                <a:tc>
                  <a:txBody>
                    <a:bodyPr/>
                    <a:lstStyle/>
                    <a:p>
                      <a:pPr algn="l">
                        <a:lnSpc>
                          <a:spcPct val="115000"/>
                        </a:lnSpc>
                        <a:spcAft>
                          <a:spcPts val="0"/>
                        </a:spcAft>
                      </a:pPr>
                      <a:r>
                        <a:rPr lang="en-AU" sz="2800" b="0" dirty="0">
                          <a:solidFill>
                            <a:srgbClr val="000000"/>
                          </a:solidFill>
                          <a:latin typeface="Calibri"/>
                          <a:ea typeface="Times New Roman"/>
                          <a:cs typeface="Times New Roman"/>
                        </a:rPr>
                        <a:t>Community </a:t>
                      </a:r>
                      <a:r>
                        <a:rPr lang="en-AU" sz="2800" b="0" dirty="0" smtClean="0">
                          <a:solidFill>
                            <a:srgbClr val="000000"/>
                          </a:solidFill>
                          <a:latin typeface="Calibri"/>
                          <a:ea typeface="Times New Roman"/>
                          <a:cs typeface="Times New Roman"/>
                        </a:rPr>
                        <a:t>Language School (4</a:t>
                      </a:r>
                      <a:r>
                        <a:rPr lang="en-AU" sz="2800" b="0" dirty="0">
                          <a:solidFill>
                            <a:srgbClr val="000000"/>
                          </a:solidFill>
                          <a:latin typeface="Calibri"/>
                          <a:ea typeface="Times New Roman"/>
                          <a:cs typeface="Times New Roman"/>
                        </a:rPr>
                        <a:t>)  </a:t>
                      </a:r>
                      <a:endParaRPr lang="en-AU" sz="2800" b="0" dirty="0">
                        <a:latin typeface="Calibri"/>
                        <a:ea typeface="SimSun"/>
                        <a:cs typeface="Times New Roman"/>
                      </a:endParaRPr>
                    </a:p>
                  </a:txBody>
                  <a:tcPr marL="68580" marR="68580" marT="0" marB="0"/>
                </a:tc>
                <a:tc>
                  <a:txBody>
                    <a:bodyPr/>
                    <a:lstStyle/>
                    <a:p>
                      <a:pPr algn="ctr">
                        <a:lnSpc>
                          <a:spcPct val="115000"/>
                        </a:lnSpc>
                        <a:spcAft>
                          <a:spcPts val="0"/>
                        </a:spcAft>
                      </a:pPr>
                      <a:r>
                        <a:rPr lang="en-AU" sz="2800" b="0" dirty="0">
                          <a:solidFill>
                            <a:srgbClr val="000000"/>
                          </a:solidFill>
                          <a:latin typeface="Calibri"/>
                          <a:ea typeface="Times New Roman"/>
                          <a:cs typeface="Times New Roman"/>
                        </a:rPr>
                        <a:t>518</a:t>
                      </a:r>
                      <a:endParaRPr lang="en-AU" sz="2800" b="0" dirty="0">
                        <a:latin typeface="Calibri"/>
                        <a:ea typeface="SimSun"/>
                        <a:cs typeface="Times New Roman"/>
                      </a:endParaRPr>
                    </a:p>
                  </a:txBody>
                  <a:tcPr marL="68580" marR="68580" marT="0" marB="0"/>
                </a:tc>
              </a:tr>
              <a:tr h="553684">
                <a:tc>
                  <a:txBody>
                    <a:bodyPr/>
                    <a:lstStyle/>
                    <a:p>
                      <a:pPr algn="l">
                        <a:lnSpc>
                          <a:spcPct val="115000"/>
                        </a:lnSpc>
                        <a:spcAft>
                          <a:spcPts val="0"/>
                        </a:spcAft>
                      </a:pPr>
                      <a:r>
                        <a:rPr lang="en-AU" sz="2800" b="0" dirty="0">
                          <a:latin typeface="Calibri"/>
                          <a:ea typeface="Times New Roman"/>
                          <a:cs typeface="Times New Roman"/>
                        </a:rPr>
                        <a:t>Government </a:t>
                      </a:r>
                      <a:r>
                        <a:rPr lang="en-AU" sz="2800" b="0" dirty="0" smtClean="0">
                          <a:latin typeface="Calibri"/>
                          <a:ea typeface="Times New Roman"/>
                          <a:cs typeface="Times New Roman"/>
                        </a:rPr>
                        <a:t>- primary </a:t>
                      </a:r>
                      <a:r>
                        <a:rPr lang="en-AU" sz="2800" b="0" dirty="0">
                          <a:latin typeface="Calibri"/>
                          <a:ea typeface="Times New Roman"/>
                          <a:cs typeface="Times New Roman"/>
                        </a:rPr>
                        <a:t>level (3) </a:t>
                      </a:r>
                      <a:endParaRPr lang="en-AU" sz="2800" b="0" dirty="0">
                        <a:latin typeface="Calibri"/>
                        <a:ea typeface="SimSun"/>
                        <a:cs typeface="Times New Roman"/>
                      </a:endParaRPr>
                    </a:p>
                  </a:txBody>
                  <a:tcPr marL="68580" marR="68580" marT="0" marB="0"/>
                </a:tc>
                <a:tc>
                  <a:txBody>
                    <a:bodyPr/>
                    <a:lstStyle/>
                    <a:p>
                      <a:pPr algn="ctr">
                        <a:lnSpc>
                          <a:spcPct val="115000"/>
                        </a:lnSpc>
                        <a:spcAft>
                          <a:spcPts val="0"/>
                        </a:spcAft>
                      </a:pPr>
                      <a:r>
                        <a:rPr lang="en-AU" sz="2800" b="0" dirty="0">
                          <a:solidFill>
                            <a:srgbClr val="000000"/>
                          </a:solidFill>
                          <a:latin typeface="Calibri"/>
                          <a:ea typeface="Times New Roman"/>
                          <a:cs typeface="Times New Roman"/>
                        </a:rPr>
                        <a:t>715</a:t>
                      </a:r>
                      <a:endParaRPr lang="en-AU" sz="2800" b="0" dirty="0">
                        <a:latin typeface="Calibri"/>
                        <a:ea typeface="SimSun"/>
                        <a:cs typeface="Times New Roman"/>
                      </a:endParaRPr>
                    </a:p>
                  </a:txBody>
                  <a:tcPr marL="68580" marR="68580" marT="0" marB="0"/>
                </a:tc>
              </a:tr>
              <a:tr h="553684">
                <a:tc>
                  <a:txBody>
                    <a:bodyPr/>
                    <a:lstStyle/>
                    <a:p>
                      <a:pPr algn="l">
                        <a:lnSpc>
                          <a:spcPct val="115000"/>
                        </a:lnSpc>
                        <a:spcAft>
                          <a:spcPts val="0"/>
                        </a:spcAft>
                      </a:pPr>
                      <a:r>
                        <a:rPr lang="en-AU" sz="2800" b="0" dirty="0" smtClean="0">
                          <a:latin typeface="Calibri"/>
                          <a:ea typeface="SimSun"/>
                          <a:cs typeface="Times New Roman"/>
                        </a:rPr>
                        <a:t>Independent - primary level (1) </a:t>
                      </a:r>
                      <a:endParaRPr lang="en-AU" sz="2800" b="0" dirty="0">
                        <a:latin typeface="Calibri"/>
                        <a:ea typeface="SimSun"/>
                        <a:cs typeface="Times New Roman"/>
                      </a:endParaRPr>
                    </a:p>
                  </a:txBody>
                  <a:tcPr marL="68580" marR="68580" marT="0" marB="0"/>
                </a:tc>
                <a:tc>
                  <a:txBody>
                    <a:bodyPr/>
                    <a:lstStyle/>
                    <a:p>
                      <a:pPr algn="ctr">
                        <a:lnSpc>
                          <a:spcPct val="115000"/>
                        </a:lnSpc>
                        <a:spcAft>
                          <a:spcPts val="0"/>
                        </a:spcAft>
                      </a:pPr>
                      <a:r>
                        <a:rPr lang="en-AU" sz="2800" b="0" dirty="0" smtClean="0">
                          <a:latin typeface="Calibri"/>
                          <a:ea typeface="SimSun"/>
                          <a:cs typeface="Times New Roman"/>
                        </a:rPr>
                        <a:t>189</a:t>
                      </a:r>
                      <a:endParaRPr lang="en-AU" sz="2800" b="0" dirty="0">
                        <a:latin typeface="Calibri"/>
                        <a:ea typeface="SimSun"/>
                        <a:cs typeface="Times New Roman"/>
                      </a:endParaRPr>
                    </a:p>
                  </a:txBody>
                  <a:tcPr marL="68580" marR="68580" marT="0" marB="0"/>
                </a:tc>
              </a:tr>
              <a:tr h="553684">
                <a:tc>
                  <a:txBody>
                    <a:bodyPr/>
                    <a:lstStyle/>
                    <a:p>
                      <a:pPr algn="l">
                        <a:lnSpc>
                          <a:spcPct val="115000"/>
                        </a:lnSpc>
                        <a:spcAft>
                          <a:spcPts val="0"/>
                        </a:spcAft>
                      </a:pPr>
                      <a:r>
                        <a:rPr lang="en-AU" sz="2800" b="0" dirty="0" smtClean="0">
                          <a:solidFill>
                            <a:srgbClr val="000000"/>
                          </a:solidFill>
                          <a:latin typeface="Calibri"/>
                          <a:ea typeface="Times New Roman"/>
                          <a:cs typeface="Times New Roman"/>
                        </a:rPr>
                        <a:t>Government High </a:t>
                      </a:r>
                      <a:r>
                        <a:rPr lang="en-AU" sz="2800" b="0" dirty="0">
                          <a:solidFill>
                            <a:srgbClr val="000000"/>
                          </a:solidFill>
                          <a:latin typeface="Calibri"/>
                          <a:ea typeface="Times New Roman"/>
                          <a:cs typeface="Times New Roman"/>
                        </a:rPr>
                        <a:t>School (2)    </a:t>
                      </a:r>
                      <a:endParaRPr lang="en-AU" sz="2800" b="0" dirty="0">
                        <a:latin typeface="Calibri"/>
                        <a:ea typeface="SimSun"/>
                        <a:cs typeface="Times New Roman"/>
                      </a:endParaRPr>
                    </a:p>
                  </a:txBody>
                  <a:tcPr marL="68580" marR="68580" marT="0" marB="0"/>
                </a:tc>
                <a:tc>
                  <a:txBody>
                    <a:bodyPr/>
                    <a:lstStyle/>
                    <a:p>
                      <a:pPr algn="ctr">
                        <a:lnSpc>
                          <a:spcPct val="115000"/>
                        </a:lnSpc>
                        <a:spcAft>
                          <a:spcPts val="0"/>
                        </a:spcAft>
                      </a:pPr>
                      <a:r>
                        <a:rPr lang="en-AU" sz="2800" b="0" dirty="0">
                          <a:solidFill>
                            <a:srgbClr val="000000"/>
                          </a:solidFill>
                          <a:latin typeface="Calibri"/>
                          <a:ea typeface="Times New Roman"/>
                          <a:cs typeface="Times New Roman"/>
                        </a:rPr>
                        <a:t>255</a:t>
                      </a:r>
                      <a:endParaRPr lang="en-AU" sz="2800" b="0" dirty="0">
                        <a:latin typeface="Calibri"/>
                        <a:ea typeface="SimSun"/>
                        <a:cs typeface="Times New Roman"/>
                      </a:endParaRPr>
                    </a:p>
                  </a:txBody>
                  <a:tcPr marL="68580" marR="68580" marT="0" marB="0"/>
                </a:tc>
              </a:tr>
              <a:tr h="553684">
                <a:tc>
                  <a:txBody>
                    <a:bodyPr/>
                    <a:lstStyle/>
                    <a:p>
                      <a:pPr algn="l">
                        <a:lnSpc>
                          <a:spcPct val="115000"/>
                        </a:lnSpc>
                        <a:spcAft>
                          <a:spcPts val="0"/>
                        </a:spcAft>
                      </a:pPr>
                      <a:r>
                        <a:rPr lang="en-AU" sz="2800" b="0" dirty="0" smtClean="0">
                          <a:solidFill>
                            <a:srgbClr val="000000"/>
                          </a:solidFill>
                          <a:latin typeface="Calibri"/>
                          <a:ea typeface="Times New Roman"/>
                          <a:cs typeface="Times New Roman"/>
                        </a:rPr>
                        <a:t>Government Colleges (</a:t>
                      </a:r>
                      <a:r>
                        <a:rPr lang="en-AU" sz="2800" b="0" dirty="0">
                          <a:solidFill>
                            <a:srgbClr val="000000"/>
                          </a:solidFill>
                          <a:latin typeface="Calibri"/>
                          <a:ea typeface="Times New Roman"/>
                          <a:cs typeface="Times New Roman"/>
                        </a:rPr>
                        <a:t>6) </a:t>
                      </a:r>
                      <a:endParaRPr lang="en-AU" sz="2800" b="0" dirty="0">
                        <a:latin typeface="Calibri"/>
                        <a:ea typeface="SimSun"/>
                        <a:cs typeface="Times New Roman"/>
                      </a:endParaRPr>
                    </a:p>
                  </a:txBody>
                  <a:tcPr marL="68580" marR="68580" marT="0" marB="0"/>
                </a:tc>
                <a:tc>
                  <a:txBody>
                    <a:bodyPr/>
                    <a:lstStyle/>
                    <a:p>
                      <a:pPr algn="r">
                        <a:lnSpc>
                          <a:spcPct val="115000"/>
                        </a:lnSpc>
                        <a:spcAft>
                          <a:spcPts val="0"/>
                        </a:spcAft>
                      </a:pPr>
                      <a:r>
                        <a:rPr lang="en-AU" sz="2800" b="0" dirty="0" smtClean="0">
                          <a:solidFill>
                            <a:srgbClr val="000000"/>
                          </a:solidFill>
                          <a:latin typeface="Calibri"/>
                          <a:ea typeface="Times New Roman"/>
                          <a:cs typeface="Times New Roman"/>
                        </a:rPr>
                        <a:t>188 (&gt;86 </a:t>
                      </a:r>
                      <a:r>
                        <a:rPr lang="en-AU" sz="2800" b="0" dirty="0" err="1" smtClean="0">
                          <a:solidFill>
                            <a:srgbClr val="000000"/>
                          </a:solidFill>
                          <a:latin typeface="Calibri"/>
                          <a:ea typeface="Times New Roman"/>
                          <a:cs typeface="Times New Roman"/>
                        </a:rPr>
                        <a:t>Int</a:t>
                      </a:r>
                      <a:r>
                        <a:rPr lang="en-AU" sz="2800" b="0" dirty="0" smtClean="0">
                          <a:solidFill>
                            <a:srgbClr val="000000"/>
                          </a:solidFill>
                          <a:latin typeface="Calibri"/>
                          <a:ea typeface="Times New Roman"/>
                          <a:cs typeface="Times New Roman"/>
                        </a:rPr>
                        <a:t>)</a:t>
                      </a:r>
                      <a:endParaRPr lang="en-AU" sz="2800" b="0" dirty="0">
                        <a:latin typeface="Calibri"/>
                        <a:ea typeface="SimSun"/>
                        <a:cs typeface="Times New Roman"/>
                      </a:endParaRPr>
                    </a:p>
                  </a:txBody>
                  <a:tcPr marL="68580" marR="68580" marT="0" marB="0"/>
                </a:tc>
              </a:tr>
              <a:tr h="553684">
                <a:tc>
                  <a:txBody>
                    <a:bodyPr/>
                    <a:lstStyle/>
                    <a:p>
                      <a:pPr algn="l">
                        <a:lnSpc>
                          <a:spcPct val="115000"/>
                        </a:lnSpc>
                        <a:spcAft>
                          <a:spcPts val="0"/>
                        </a:spcAft>
                      </a:pPr>
                      <a:r>
                        <a:rPr lang="en-AU" sz="2800" b="0" dirty="0">
                          <a:solidFill>
                            <a:srgbClr val="000000"/>
                          </a:solidFill>
                          <a:latin typeface="Calibri"/>
                          <a:ea typeface="Times New Roman"/>
                          <a:cs typeface="Times New Roman"/>
                        </a:rPr>
                        <a:t>Independent </a:t>
                      </a:r>
                      <a:r>
                        <a:rPr lang="en-AU" sz="2800" b="0" dirty="0" smtClean="0">
                          <a:solidFill>
                            <a:srgbClr val="000000"/>
                          </a:solidFill>
                          <a:latin typeface="Calibri"/>
                          <a:ea typeface="Times New Roman"/>
                          <a:cs typeface="Times New Roman"/>
                        </a:rPr>
                        <a:t>- secondary level (2</a:t>
                      </a:r>
                      <a:r>
                        <a:rPr lang="en-AU" sz="2800" b="0" dirty="0">
                          <a:solidFill>
                            <a:srgbClr val="000000"/>
                          </a:solidFill>
                          <a:latin typeface="Calibri"/>
                          <a:ea typeface="Times New Roman"/>
                          <a:cs typeface="Times New Roman"/>
                        </a:rPr>
                        <a:t>)   </a:t>
                      </a:r>
                      <a:r>
                        <a:rPr lang="en-AU" sz="2800" b="0" dirty="0" smtClean="0">
                          <a:solidFill>
                            <a:srgbClr val="000000"/>
                          </a:solidFill>
                          <a:latin typeface="Calibri"/>
                          <a:ea typeface="Times New Roman"/>
                          <a:cs typeface="Times New Roman"/>
                        </a:rPr>
                        <a:t> </a:t>
                      </a:r>
                      <a:endParaRPr lang="en-AU" sz="2800" b="0" dirty="0">
                        <a:latin typeface="Calibri"/>
                        <a:ea typeface="SimSun"/>
                        <a:cs typeface="Times New Roman"/>
                      </a:endParaRPr>
                    </a:p>
                  </a:txBody>
                  <a:tcPr marL="68580" marR="68580" marT="0" marB="0"/>
                </a:tc>
                <a:tc>
                  <a:txBody>
                    <a:bodyPr/>
                    <a:lstStyle/>
                    <a:p>
                      <a:pPr algn="ctr">
                        <a:lnSpc>
                          <a:spcPct val="115000"/>
                        </a:lnSpc>
                        <a:spcAft>
                          <a:spcPts val="0"/>
                        </a:spcAft>
                      </a:pPr>
                      <a:r>
                        <a:rPr lang="en-AU" sz="2800" b="0" dirty="0" smtClean="0">
                          <a:solidFill>
                            <a:srgbClr val="000000"/>
                          </a:solidFill>
                          <a:latin typeface="Calibri"/>
                          <a:ea typeface="Times New Roman"/>
                          <a:cs typeface="Times New Roman"/>
                        </a:rPr>
                        <a:t>673</a:t>
                      </a:r>
                      <a:endParaRPr lang="en-AU" sz="2800" b="0" dirty="0">
                        <a:latin typeface="Calibri"/>
                        <a:ea typeface="SimSun"/>
                        <a:cs typeface="Times New Roman"/>
                      </a:endParaRPr>
                    </a:p>
                  </a:txBody>
                  <a:tcPr marL="68580" marR="68580" marT="0" marB="0" anchor="b"/>
                </a:tc>
              </a:tr>
              <a:tr h="553684">
                <a:tc>
                  <a:txBody>
                    <a:bodyPr/>
                    <a:lstStyle/>
                    <a:p>
                      <a:pPr algn="l">
                        <a:lnSpc>
                          <a:spcPct val="115000"/>
                        </a:lnSpc>
                        <a:spcAft>
                          <a:spcPts val="0"/>
                        </a:spcAft>
                      </a:pPr>
                      <a:r>
                        <a:rPr lang="en-AU" sz="2800" b="0" dirty="0">
                          <a:solidFill>
                            <a:srgbClr val="000000"/>
                          </a:solidFill>
                          <a:latin typeface="Calibri"/>
                          <a:ea typeface="Times New Roman"/>
                          <a:cs typeface="Times New Roman"/>
                        </a:rPr>
                        <a:t>Catholic </a:t>
                      </a:r>
                      <a:r>
                        <a:rPr lang="en-AU" sz="2800" b="0" dirty="0" smtClean="0">
                          <a:solidFill>
                            <a:srgbClr val="000000"/>
                          </a:solidFill>
                          <a:latin typeface="Calibri"/>
                          <a:ea typeface="Times New Roman"/>
                          <a:cs typeface="Times New Roman"/>
                        </a:rPr>
                        <a:t>secondary level (1+) </a:t>
                      </a:r>
                      <a:endParaRPr lang="en-AU" sz="2800" b="0" dirty="0">
                        <a:latin typeface="Calibri"/>
                        <a:ea typeface="SimSun"/>
                        <a:cs typeface="Times New Roman"/>
                      </a:endParaRPr>
                    </a:p>
                  </a:txBody>
                  <a:tcPr marL="68580" marR="68580" marT="0" marB="0"/>
                </a:tc>
                <a:tc>
                  <a:txBody>
                    <a:bodyPr/>
                    <a:lstStyle/>
                    <a:p>
                      <a:pPr algn="ctr">
                        <a:lnSpc>
                          <a:spcPct val="115000"/>
                        </a:lnSpc>
                        <a:spcAft>
                          <a:spcPts val="0"/>
                        </a:spcAft>
                      </a:pPr>
                      <a:r>
                        <a:rPr lang="en-AU" sz="2800" b="0" dirty="0">
                          <a:solidFill>
                            <a:srgbClr val="000000"/>
                          </a:solidFill>
                          <a:latin typeface="Calibri"/>
                          <a:ea typeface="Times New Roman"/>
                          <a:cs typeface="Times New Roman"/>
                        </a:rPr>
                        <a:t>35</a:t>
                      </a:r>
                      <a:endParaRPr lang="en-AU" sz="2800" b="0" dirty="0">
                        <a:latin typeface="Calibri"/>
                        <a:ea typeface="SimSun"/>
                        <a:cs typeface="Times New Roman"/>
                      </a:endParaRPr>
                    </a:p>
                  </a:txBody>
                  <a:tcPr marL="68580" marR="68580" marT="0" marB="0"/>
                </a:tc>
              </a:tr>
              <a:tr h="553684">
                <a:tc>
                  <a:txBody>
                    <a:bodyPr/>
                    <a:lstStyle/>
                    <a:p>
                      <a:pPr algn="l">
                        <a:lnSpc>
                          <a:spcPct val="115000"/>
                        </a:lnSpc>
                        <a:spcAft>
                          <a:spcPts val="0"/>
                        </a:spcAft>
                      </a:pPr>
                      <a:r>
                        <a:rPr lang="en-AU" sz="3200" b="1" dirty="0" smtClean="0">
                          <a:latin typeface="Calibri"/>
                          <a:ea typeface="SimSun"/>
                          <a:cs typeface="Times New Roman"/>
                        </a:rPr>
                        <a:t>TOTAL</a:t>
                      </a:r>
                      <a:endParaRPr lang="en-AU" sz="3200" b="1" dirty="0">
                        <a:latin typeface="Calibri"/>
                        <a:ea typeface="SimSun"/>
                        <a:cs typeface="Times New Roman"/>
                      </a:endParaRPr>
                    </a:p>
                  </a:txBody>
                  <a:tcPr marL="68580" marR="68580" marT="0" marB="0"/>
                </a:tc>
                <a:tc>
                  <a:txBody>
                    <a:bodyPr/>
                    <a:lstStyle/>
                    <a:p>
                      <a:pPr algn="ctr">
                        <a:lnSpc>
                          <a:spcPct val="115000"/>
                        </a:lnSpc>
                        <a:spcAft>
                          <a:spcPts val="0"/>
                        </a:spcAft>
                      </a:pPr>
                      <a:r>
                        <a:rPr lang="en-AU" sz="3200" b="1" dirty="0" smtClean="0">
                          <a:latin typeface="Calibri"/>
                          <a:ea typeface="SimSun"/>
                          <a:cs typeface="Times New Roman"/>
                        </a:rPr>
                        <a:t>2373</a:t>
                      </a:r>
                      <a:endParaRPr lang="en-AU" sz="3200" b="1" dirty="0">
                        <a:latin typeface="Calibri"/>
                        <a:ea typeface="SimSun"/>
                        <a:cs typeface="Times New Roman"/>
                      </a:endParaRPr>
                    </a:p>
                  </a:txBody>
                  <a:tcPr marL="68580" marR="68580" marT="0" marB="0"/>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b="1" dirty="0" smtClean="0">
                <a:solidFill>
                  <a:schemeClr val="accent1">
                    <a:lumMod val="75000"/>
                  </a:schemeClr>
                </a:solidFill>
                <a:latin typeface="Arial" pitchFamily="34" charset="0"/>
                <a:cs typeface="Arial" pitchFamily="34" charset="0"/>
              </a:rPr>
              <a:t>Student retention  </a:t>
            </a:r>
            <a:endParaRPr lang="en-AU" b="1" dirty="0">
              <a:solidFill>
                <a:schemeClr val="accent1">
                  <a:lumMod val="75000"/>
                </a:schemeClr>
              </a:solidFill>
              <a:latin typeface="Arial" pitchFamily="34" charset="0"/>
              <a:cs typeface="Arial" pitchFamily="34" charset="0"/>
            </a:endParaRPr>
          </a:p>
        </p:txBody>
      </p:sp>
      <p:graphicFrame>
        <p:nvGraphicFramePr>
          <p:cNvPr id="4" name="Content Placeholder 3"/>
          <p:cNvGraphicFramePr>
            <a:graphicFrameLocks noGrp="1"/>
          </p:cNvGraphicFramePr>
          <p:nvPr>
            <p:ph sz="quarter" idx="1"/>
          </p:nvPr>
        </p:nvGraphicFramePr>
        <p:xfrm>
          <a:off x="899590" y="2060848"/>
          <a:ext cx="7488835" cy="1080120"/>
        </p:xfrm>
        <a:graphic>
          <a:graphicData uri="http://schemas.openxmlformats.org/drawingml/2006/table">
            <a:tbl>
              <a:tblPr firstRow="1" bandRow="1">
                <a:tableStyleId>{5C22544A-7EE6-4342-B048-85BDC9FD1C3A}</a:tableStyleId>
              </a:tblPr>
              <a:tblGrid>
                <a:gridCol w="1497767"/>
                <a:gridCol w="1497767"/>
                <a:gridCol w="1497767"/>
                <a:gridCol w="1497767"/>
                <a:gridCol w="1497767"/>
              </a:tblGrid>
              <a:tr h="571975">
                <a:tc>
                  <a:txBody>
                    <a:bodyPr/>
                    <a:lstStyle/>
                    <a:p>
                      <a:r>
                        <a:rPr lang="en-AU" dirty="0" smtClean="0"/>
                        <a:t>Gov HS  (2)</a:t>
                      </a:r>
                      <a:endParaRPr lang="en-AU" dirty="0"/>
                    </a:p>
                  </a:txBody>
                  <a:tcPr/>
                </a:tc>
                <a:tc>
                  <a:txBody>
                    <a:bodyPr/>
                    <a:lstStyle/>
                    <a:p>
                      <a:r>
                        <a:rPr lang="en-AU" dirty="0" smtClean="0"/>
                        <a:t>Year 7</a:t>
                      </a:r>
                      <a:endParaRPr lang="en-AU" dirty="0"/>
                    </a:p>
                  </a:txBody>
                  <a:tcPr/>
                </a:tc>
                <a:tc>
                  <a:txBody>
                    <a:bodyPr/>
                    <a:lstStyle/>
                    <a:p>
                      <a:r>
                        <a:rPr lang="en-AU" dirty="0" smtClean="0"/>
                        <a:t>8</a:t>
                      </a:r>
                      <a:endParaRPr lang="en-AU" dirty="0"/>
                    </a:p>
                  </a:txBody>
                  <a:tcPr/>
                </a:tc>
                <a:tc>
                  <a:txBody>
                    <a:bodyPr/>
                    <a:lstStyle/>
                    <a:p>
                      <a:r>
                        <a:rPr lang="en-AU" dirty="0" smtClean="0"/>
                        <a:t>9</a:t>
                      </a:r>
                      <a:endParaRPr lang="en-AU" dirty="0"/>
                    </a:p>
                  </a:txBody>
                  <a:tcPr/>
                </a:tc>
                <a:tc>
                  <a:txBody>
                    <a:bodyPr/>
                    <a:lstStyle/>
                    <a:p>
                      <a:r>
                        <a:rPr lang="en-AU" dirty="0" smtClean="0"/>
                        <a:t>10</a:t>
                      </a:r>
                      <a:endParaRPr lang="en-AU" dirty="0"/>
                    </a:p>
                  </a:txBody>
                  <a:tcPr/>
                </a:tc>
              </a:tr>
              <a:tr h="508145">
                <a:tc>
                  <a:txBody>
                    <a:bodyPr/>
                    <a:lstStyle/>
                    <a:p>
                      <a:endParaRPr lang="en-AU" dirty="0"/>
                    </a:p>
                  </a:txBody>
                  <a:tcPr/>
                </a:tc>
                <a:tc>
                  <a:txBody>
                    <a:bodyPr/>
                    <a:lstStyle/>
                    <a:p>
                      <a:r>
                        <a:rPr lang="en-AU" dirty="0" smtClean="0"/>
                        <a:t>124</a:t>
                      </a:r>
                      <a:endParaRPr lang="en-AU" dirty="0"/>
                    </a:p>
                  </a:txBody>
                  <a:tcPr/>
                </a:tc>
                <a:tc>
                  <a:txBody>
                    <a:bodyPr/>
                    <a:lstStyle/>
                    <a:p>
                      <a:r>
                        <a:rPr lang="en-AU" dirty="0" smtClean="0"/>
                        <a:t>89</a:t>
                      </a:r>
                      <a:endParaRPr lang="en-AU" dirty="0"/>
                    </a:p>
                  </a:txBody>
                  <a:tcPr/>
                </a:tc>
                <a:tc>
                  <a:txBody>
                    <a:bodyPr/>
                    <a:lstStyle/>
                    <a:p>
                      <a:r>
                        <a:rPr lang="en-AU" dirty="0" smtClean="0"/>
                        <a:t>22</a:t>
                      </a:r>
                      <a:endParaRPr lang="en-AU" dirty="0"/>
                    </a:p>
                  </a:txBody>
                  <a:tcPr/>
                </a:tc>
                <a:tc>
                  <a:txBody>
                    <a:bodyPr/>
                    <a:lstStyle/>
                    <a:p>
                      <a:r>
                        <a:rPr lang="en-AU" dirty="0" smtClean="0"/>
                        <a:t>18</a:t>
                      </a:r>
                      <a:endParaRPr lang="en-AU" dirty="0"/>
                    </a:p>
                  </a:txBody>
                  <a:tcPr/>
                </a:tc>
              </a:tr>
            </a:tbl>
          </a:graphicData>
        </a:graphic>
      </p:graphicFrame>
      <p:graphicFrame>
        <p:nvGraphicFramePr>
          <p:cNvPr id="5" name="Content Placeholder 3"/>
          <p:cNvGraphicFramePr>
            <a:graphicFrameLocks/>
          </p:cNvGraphicFramePr>
          <p:nvPr/>
        </p:nvGraphicFramePr>
        <p:xfrm>
          <a:off x="899592" y="3861049"/>
          <a:ext cx="7488833" cy="916451"/>
        </p:xfrm>
        <a:graphic>
          <a:graphicData uri="http://schemas.openxmlformats.org/drawingml/2006/table">
            <a:tbl>
              <a:tblPr firstRow="1" bandRow="1">
                <a:tableStyleId>{5C22544A-7EE6-4342-B048-85BDC9FD1C3A}</a:tableStyleId>
              </a:tblPr>
              <a:tblGrid>
                <a:gridCol w="1731940"/>
                <a:gridCol w="1136229"/>
                <a:gridCol w="1136229"/>
                <a:gridCol w="1036162"/>
                <a:gridCol w="1084798"/>
                <a:gridCol w="1363475"/>
              </a:tblGrid>
              <a:tr h="504055">
                <a:tc>
                  <a:txBody>
                    <a:bodyPr/>
                    <a:lstStyle/>
                    <a:p>
                      <a:r>
                        <a:rPr lang="en-AU" dirty="0" smtClean="0"/>
                        <a:t>Independent </a:t>
                      </a:r>
                      <a:endParaRPr lang="en-AU" dirty="0"/>
                    </a:p>
                  </a:txBody>
                  <a:tcPr/>
                </a:tc>
                <a:tc>
                  <a:txBody>
                    <a:bodyPr/>
                    <a:lstStyle/>
                    <a:p>
                      <a:r>
                        <a:rPr lang="en-AU" dirty="0" smtClean="0"/>
                        <a:t>Year 8</a:t>
                      </a:r>
                      <a:endParaRPr lang="en-AU" dirty="0"/>
                    </a:p>
                  </a:txBody>
                  <a:tcPr/>
                </a:tc>
                <a:tc>
                  <a:txBody>
                    <a:bodyPr/>
                    <a:lstStyle/>
                    <a:p>
                      <a:r>
                        <a:rPr lang="en-AU" dirty="0" smtClean="0"/>
                        <a:t>9</a:t>
                      </a:r>
                      <a:endParaRPr lang="en-AU" dirty="0"/>
                    </a:p>
                  </a:txBody>
                  <a:tcPr/>
                </a:tc>
                <a:tc>
                  <a:txBody>
                    <a:bodyPr/>
                    <a:lstStyle/>
                    <a:p>
                      <a:r>
                        <a:rPr lang="en-AU" dirty="0" smtClean="0"/>
                        <a:t>10</a:t>
                      </a:r>
                      <a:endParaRPr lang="en-AU" dirty="0"/>
                    </a:p>
                  </a:txBody>
                  <a:tcPr/>
                </a:tc>
                <a:tc>
                  <a:txBody>
                    <a:bodyPr/>
                    <a:lstStyle/>
                    <a:p>
                      <a:r>
                        <a:rPr lang="en-AU" dirty="0" smtClean="0"/>
                        <a:t>11</a:t>
                      </a:r>
                      <a:endParaRPr lang="en-AU" dirty="0"/>
                    </a:p>
                  </a:txBody>
                  <a:tcPr/>
                </a:tc>
                <a:tc>
                  <a:txBody>
                    <a:bodyPr/>
                    <a:lstStyle/>
                    <a:p>
                      <a:r>
                        <a:rPr lang="en-AU" dirty="0" smtClean="0"/>
                        <a:t>12</a:t>
                      </a:r>
                      <a:endParaRPr lang="en-AU" dirty="0"/>
                    </a:p>
                  </a:txBody>
                  <a:tcPr/>
                </a:tc>
              </a:tr>
              <a:tr h="412396">
                <a:tc>
                  <a:txBody>
                    <a:bodyPr/>
                    <a:lstStyle/>
                    <a:p>
                      <a:endParaRPr lang="en-AU" dirty="0"/>
                    </a:p>
                  </a:txBody>
                  <a:tcPr/>
                </a:tc>
                <a:tc>
                  <a:txBody>
                    <a:bodyPr/>
                    <a:lstStyle/>
                    <a:p>
                      <a:r>
                        <a:rPr lang="en-AU" dirty="0" smtClean="0"/>
                        <a:t>28</a:t>
                      </a:r>
                      <a:endParaRPr lang="en-AU" dirty="0"/>
                    </a:p>
                  </a:txBody>
                  <a:tcPr/>
                </a:tc>
                <a:tc>
                  <a:txBody>
                    <a:bodyPr/>
                    <a:lstStyle/>
                    <a:p>
                      <a:r>
                        <a:rPr lang="en-AU" dirty="0" smtClean="0"/>
                        <a:t>26</a:t>
                      </a:r>
                      <a:endParaRPr lang="en-AU" dirty="0"/>
                    </a:p>
                  </a:txBody>
                  <a:tcPr/>
                </a:tc>
                <a:tc>
                  <a:txBody>
                    <a:bodyPr/>
                    <a:lstStyle/>
                    <a:p>
                      <a:r>
                        <a:rPr lang="en-AU" dirty="0" smtClean="0"/>
                        <a:t>15</a:t>
                      </a:r>
                      <a:endParaRPr lang="en-AU" dirty="0"/>
                    </a:p>
                  </a:txBody>
                  <a:tcPr/>
                </a:tc>
                <a:tc>
                  <a:txBody>
                    <a:bodyPr/>
                    <a:lstStyle/>
                    <a:p>
                      <a:r>
                        <a:rPr lang="en-AU" dirty="0" smtClean="0"/>
                        <a:t>8</a:t>
                      </a:r>
                      <a:endParaRPr lang="en-AU" dirty="0"/>
                    </a:p>
                  </a:txBody>
                  <a:tcPr/>
                </a:tc>
                <a:tc>
                  <a:txBody>
                    <a:bodyPr/>
                    <a:lstStyle/>
                    <a:p>
                      <a:r>
                        <a:rPr lang="en-AU" dirty="0" smtClean="0"/>
                        <a:t>6</a:t>
                      </a:r>
                      <a:endParaRPr lang="en-AU" dirty="0"/>
                    </a:p>
                  </a:txBody>
                  <a:tcPr/>
                </a:tc>
              </a:tr>
            </a:tbl>
          </a:graphicData>
        </a:graphic>
      </p:graphicFrame>
    </p:spTree>
    <p:extLst>
      <p:ext uri="{BB962C8B-B14F-4D97-AF65-F5344CB8AC3E}">
        <p14:creationId xmlns:p14="http://schemas.microsoft.com/office/powerpoint/2010/main" xmlns="" val="541123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76672"/>
            <a:ext cx="7772400" cy="720080"/>
          </a:xfrm>
        </p:spPr>
        <p:txBody>
          <a:bodyPr>
            <a:normAutofit/>
          </a:bodyPr>
          <a:lstStyle/>
          <a:p>
            <a:r>
              <a:rPr lang="en-AU" sz="2800" b="1" dirty="0" smtClean="0">
                <a:solidFill>
                  <a:schemeClr val="accent1">
                    <a:lumMod val="75000"/>
                  </a:schemeClr>
                </a:solidFill>
                <a:latin typeface="Arial" pitchFamily="34" charset="0"/>
                <a:cs typeface="Arial" pitchFamily="34" charset="0"/>
              </a:rPr>
              <a:t>Students in ACT Colleges in Years 11 and 12 </a:t>
            </a:r>
            <a:r>
              <a:rPr lang="en-AU" sz="2800" b="1" dirty="0" smtClean="0">
                <a:latin typeface="Arial" pitchFamily="34" charset="0"/>
                <a:cs typeface="Arial" pitchFamily="34" charset="0"/>
              </a:rPr>
              <a:t> </a:t>
            </a:r>
            <a:endParaRPr lang="en-AU" sz="2800" b="1" dirty="0">
              <a:latin typeface="Arial" pitchFamily="34" charset="0"/>
              <a:cs typeface="Arial" pitchFamily="34" charset="0"/>
            </a:endParaRPr>
          </a:p>
        </p:txBody>
      </p:sp>
      <p:graphicFrame>
        <p:nvGraphicFramePr>
          <p:cNvPr id="7" name="Content Placeholder 3"/>
          <p:cNvGraphicFramePr>
            <a:graphicFrameLocks noGrp="1"/>
          </p:cNvGraphicFramePr>
          <p:nvPr>
            <p:ph sz="quarter" idx="1"/>
            <p:extLst>
              <p:ext uri="{D42A27DB-BD31-4B8C-83A1-F6EECF244321}">
                <p14:modId xmlns:p14="http://schemas.microsoft.com/office/powerpoint/2010/main" xmlns="" val="3640435005"/>
              </p:ext>
            </p:extLst>
          </p:nvPr>
        </p:nvGraphicFramePr>
        <p:xfrm>
          <a:off x="467544" y="1340768"/>
          <a:ext cx="8219256" cy="489654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39552" y="274638"/>
            <a:ext cx="7344816" cy="1143000"/>
          </a:xfrm>
        </p:spPr>
        <p:txBody>
          <a:bodyPr/>
          <a:lstStyle/>
          <a:p>
            <a:r>
              <a:rPr lang="en-AU" dirty="0" smtClean="0">
                <a:latin typeface="Arial" pitchFamily="34" charset="0"/>
                <a:cs typeface="Arial" pitchFamily="34" charset="0"/>
              </a:rPr>
              <a:t>Parents’ Survey </a:t>
            </a:r>
            <a:r>
              <a:rPr lang="en-AU" sz="2800" dirty="0" smtClean="0">
                <a:latin typeface="Arial" pitchFamily="34" charset="0"/>
                <a:cs typeface="Arial" pitchFamily="34" charset="0"/>
              </a:rPr>
              <a:t>(47 responses)</a:t>
            </a:r>
            <a:endParaRPr lang="en-AU" sz="2800" dirty="0">
              <a:latin typeface="Arial" pitchFamily="34" charset="0"/>
              <a:cs typeface="Arial" pitchFamily="34" charset="0"/>
            </a:endParaRPr>
          </a:p>
        </p:txBody>
      </p:sp>
      <p:graphicFrame>
        <p:nvGraphicFramePr>
          <p:cNvPr id="4" name="Content Placeholder 3"/>
          <p:cNvGraphicFramePr>
            <a:graphicFrameLocks noGrp="1"/>
          </p:cNvGraphicFramePr>
          <p:nvPr>
            <p:ph sz="quarter" idx="4294967295"/>
            <p:extLst>
              <p:ext uri="{D42A27DB-BD31-4B8C-83A1-F6EECF244321}">
                <p14:modId xmlns:p14="http://schemas.microsoft.com/office/powerpoint/2010/main" xmlns="" val="1925284934"/>
              </p:ext>
            </p:extLst>
          </p:nvPr>
        </p:nvGraphicFramePr>
        <p:xfrm>
          <a:off x="323527" y="1484785"/>
          <a:ext cx="8064896" cy="2326092"/>
        </p:xfrm>
        <a:graphic>
          <a:graphicData uri="http://schemas.openxmlformats.org/drawingml/2006/table">
            <a:tbl>
              <a:tblPr firstRow="1" bandRow="1">
                <a:tableStyleId>{5C22544A-7EE6-4342-B048-85BDC9FD1C3A}</a:tableStyleId>
              </a:tblPr>
              <a:tblGrid>
                <a:gridCol w="1224137"/>
                <a:gridCol w="1224136"/>
                <a:gridCol w="1695160"/>
                <a:gridCol w="1405808"/>
                <a:gridCol w="1257828"/>
                <a:gridCol w="1257827"/>
              </a:tblGrid>
              <a:tr h="1045932">
                <a:tc>
                  <a:txBody>
                    <a:bodyPr/>
                    <a:lstStyle/>
                    <a:p>
                      <a:r>
                        <a:rPr lang="en-AU" dirty="0" smtClean="0"/>
                        <a:t>Chinese Speaker? </a:t>
                      </a:r>
                      <a:endParaRPr lang="en-AU" dirty="0"/>
                    </a:p>
                  </a:txBody>
                  <a:tcPr/>
                </a:tc>
                <a:tc>
                  <a:txBody>
                    <a:bodyPr/>
                    <a:lstStyle/>
                    <a:p>
                      <a:r>
                        <a:rPr lang="en-AU" dirty="0" smtClean="0"/>
                        <a:t>Chinese speaking Partner  </a:t>
                      </a:r>
                      <a:endParaRPr lang="en-AU" dirty="0"/>
                    </a:p>
                  </a:txBody>
                  <a:tcPr/>
                </a:tc>
                <a:tc>
                  <a:txBody>
                    <a:bodyPr/>
                    <a:lstStyle/>
                    <a:p>
                      <a:r>
                        <a:rPr lang="en-AU" dirty="0" smtClean="0"/>
                        <a:t>Community language school  (CLS)</a:t>
                      </a:r>
                      <a:endParaRPr lang="en-AU" dirty="0"/>
                    </a:p>
                  </a:txBody>
                  <a:tcPr/>
                </a:tc>
                <a:tc>
                  <a:txBody>
                    <a:bodyPr/>
                    <a:lstStyle/>
                    <a:p>
                      <a:r>
                        <a:rPr lang="en-AU" dirty="0" smtClean="0"/>
                        <a:t>Mainstream schools (MS)</a:t>
                      </a:r>
                      <a:endParaRPr lang="en-AU" dirty="0"/>
                    </a:p>
                  </a:txBody>
                  <a:tcPr/>
                </a:tc>
                <a:tc>
                  <a:txBody>
                    <a:bodyPr/>
                    <a:lstStyle/>
                    <a:p>
                      <a:r>
                        <a:rPr lang="en-AU" dirty="0" smtClean="0"/>
                        <a:t>Childcare </a:t>
                      </a:r>
                      <a:endParaRPr lang="en-AU" dirty="0"/>
                    </a:p>
                  </a:txBody>
                  <a:tcPr/>
                </a:tc>
                <a:tc>
                  <a:txBody>
                    <a:bodyPr/>
                    <a:lstStyle/>
                    <a:p>
                      <a:r>
                        <a:rPr lang="en-AU" dirty="0" smtClean="0"/>
                        <a:t>Other </a:t>
                      </a:r>
                      <a:endParaRPr lang="en-AU" dirty="0"/>
                    </a:p>
                  </a:txBody>
                  <a:tcPr/>
                </a:tc>
              </a:tr>
              <a:tr h="599510">
                <a:tc>
                  <a:txBody>
                    <a:bodyPr/>
                    <a:lstStyle/>
                    <a:p>
                      <a:r>
                        <a:rPr lang="en-AU" dirty="0" smtClean="0"/>
                        <a:t>YES  n=30</a:t>
                      </a:r>
                    </a:p>
                    <a:p>
                      <a:r>
                        <a:rPr lang="en-AU" dirty="0" smtClean="0"/>
                        <a:t>(CS)</a:t>
                      </a:r>
                      <a:endParaRPr lang="en-AU" dirty="0"/>
                    </a:p>
                  </a:txBody>
                  <a:tcPr/>
                </a:tc>
                <a:tc>
                  <a:txBody>
                    <a:bodyPr/>
                    <a:lstStyle/>
                    <a:p>
                      <a:r>
                        <a:rPr lang="en-AU" dirty="0" smtClean="0"/>
                        <a:t>19</a:t>
                      </a:r>
                      <a:endParaRPr lang="en-AU" dirty="0"/>
                    </a:p>
                  </a:txBody>
                  <a:tcPr/>
                </a:tc>
                <a:tc>
                  <a:txBody>
                    <a:bodyPr/>
                    <a:lstStyle/>
                    <a:p>
                      <a:r>
                        <a:rPr lang="en-AU" dirty="0" smtClean="0"/>
                        <a:t>24</a:t>
                      </a:r>
                      <a:endParaRPr lang="en-AU" dirty="0"/>
                    </a:p>
                  </a:txBody>
                  <a:tcPr/>
                </a:tc>
                <a:tc>
                  <a:txBody>
                    <a:bodyPr/>
                    <a:lstStyle/>
                    <a:p>
                      <a:r>
                        <a:rPr lang="en-AU" dirty="0" smtClean="0"/>
                        <a:t>3</a:t>
                      </a:r>
                      <a:endParaRPr lang="en-AU" dirty="0"/>
                    </a:p>
                  </a:txBody>
                  <a:tcPr/>
                </a:tc>
                <a:tc>
                  <a:txBody>
                    <a:bodyPr/>
                    <a:lstStyle/>
                    <a:p>
                      <a:r>
                        <a:rPr lang="en-AU" dirty="0" smtClean="0"/>
                        <a:t>2</a:t>
                      </a:r>
                      <a:endParaRPr lang="en-AU" dirty="0"/>
                    </a:p>
                  </a:txBody>
                  <a:tcPr/>
                </a:tc>
                <a:tc>
                  <a:txBody>
                    <a:bodyPr/>
                    <a:lstStyle/>
                    <a:p>
                      <a:endParaRPr lang="en-AU" dirty="0"/>
                    </a:p>
                  </a:txBody>
                  <a:tcPr/>
                </a:tc>
              </a:tr>
              <a:tr h="599510">
                <a:tc>
                  <a:txBody>
                    <a:bodyPr/>
                    <a:lstStyle/>
                    <a:p>
                      <a:r>
                        <a:rPr lang="en-AU" dirty="0" smtClean="0"/>
                        <a:t>NO  n=17</a:t>
                      </a:r>
                    </a:p>
                    <a:p>
                      <a:r>
                        <a:rPr lang="en-AU" dirty="0" smtClean="0"/>
                        <a:t>(NCS)</a:t>
                      </a:r>
                      <a:endParaRPr lang="en-AU" dirty="0"/>
                    </a:p>
                  </a:txBody>
                  <a:tcPr/>
                </a:tc>
                <a:tc>
                  <a:txBody>
                    <a:bodyPr/>
                    <a:lstStyle/>
                    <a:p>
                      <a:r>
                        <a:rPr lang="en-AU" dirty="0" smtClean="0"/>
                        <a:t>2</a:t>
                      </a:r>
                      <a:endParaRPr lang="en-AU" dirty="0"/>
                    </a:p>
                  </a:txBody>
                  <a:tcPr/>
                </a:tc>
                <a:tc>
                  <a:txBody>
                    <a:bodyPr/>
                    <a:lstStyle/>
                    <a:p>
                      <a:r>
                        <a:rPr lang="en-AU" dirty="0" smtClean="0"/>
                        <a:t>5</a:t>
                      </a:r>
                      <a:endParaRPr lang="en-AU" dirty="0"/>
                    </a:p>
                  </a:txBody>
                  <a:tcPr/>
                </a:tc>
                <a:tc>
                  <a:txBody>
                    <a:bodyPr/>
                    <a:lstStyle/>
                    <a:p>
                      <a:r>
                        <a:rPr lang="en-AU" dirty="0" smtClean="0"/>
                        <a:t>5</a:t>
                      </a:r>
                      <a:endParaRPr lang="en-AU" dirty="0"/>
                    </a:p>
                  </a:txBody>
                  <a:tcPr/>
                </a:tc>
                <a:tc>
                  <a:txBody>
                    <a:bodyPr/>
                    <a:lstStyle/>
                    <a:p>
                      <a:r>
                        <a:rPr lang="en-AU" dirty="0" smtClean="0"/>
                        <a:t>7</a:t>
                      </a:r>
                    </a:p>
                  </a:txBody>
                  <a:tcPr/>
                </a:tc>
                <a:tc>
                  <a:txBody>
                    <a:bodyPr/>
                    <a:lstStyle/>
                    <a:p>
                      <a:r>
                        <a:rPr lang="en-AU" dirty="0" smtClean="0"/>
                        <a:t>3</a:t>
                      </a:r>
                    </a:p>
                  </a:txBody>
                  <a:tcPr/>
                </a:tc>
              </a:tr>
            </a:tbl>
          </a:graphicData>
        </a:graphic>
      </p:graphicFrame>
      <p:graphicFrame>
        <p:nvGraphicFramePr>
          <p:cNvPr id="8" name="Content Placeholder 3"/>
          <p:cNvGraphicFramePr>
            <a:graphicFrameLocks/>
          </p:cNvGraphicFramePr>
          <p:nvPr>
            <p:extLst>
              <p:ext uri="{D42A27DB-BD31-4B8C-83A1-F6EECF244321}">
                <p14:modId xmlns:p14="http://schemas.microsoft.com/office/powerpoint/2010/main" xmlns="" val="2776599398"/>
              </p:ext>
            </p:extLst>
          </p:nvPr>
        </p:nvGraphicFramePr>
        <p:xfrm>
          <a:off x="395536" y="4149080"/>
          <a:ext cx="8064896" cy="2105393"/>
        </p:xfrm>
        <a:graphic>
          <a:graphicData uri="http://schemas.openxmlformats.org/drawingml/2006/table">
            <a:tbl>
              <a:tblPr firstRow="1" bandRow="1">
                <a:tableStyleId>{5C22544A-7EE6-4342-B048-85BDC9FD1C3A}</a:tableStyleId>
              </a:tblPr>
              <a:tblGrid>
                <a:gridCol w="1731940"/>
                <a:gridCol w="1136229"/>
                <a:gridCol w="1452311"/>
                <a:gridCol w="1224136"/>
                <a:gridCol w="1152128"/>
                <a:gridCol w="1368152"/>
              </a:tblGrid>
              <a:tr h="797807">
                <a:tc>
                  <a:txBody>
                    <a:bodyPr/>
                    <a:lstStyle/>
                    <a:p>
                      <a:pPr marL="0" algn="l" rtl="0" eaLnBrk="1" latinLnBrk="0" hangingPunct="1"/>
                      <a:r>
                        <a:rPr kumimoji="0" lang="en-AU" b="1" kern="1200" dirty="0" smtClean="0">
                          <a:solidFill>
                            <a:schemeClr val="lt1"/>
                          </a:solidFill>
                          <a:latin typeface="+mn-lt"/>
                          <a:ea typeface="+mn-ea"/>
                          <a:cs typeface="+mn-cs"/>
                        </a:rPr>
                        <a:t>Do you (CS parents) speak to your children in Mandarin? </a:t>
                      </a:r>
                      <a:endParaRPr kumimoji="0" lang="en-AU" b="1" kern="1200" dirty="0">
                        <a:solidFill>
                          <a:schemeClr val="lt1"/>
                        </a:solidFill>
                        <a:latin typeface="+mn-lt"/>
                        <a:ea typeface="+mn-ea"/>
                        <a:cs typeface="+mn-cs"/>
                      </a:endParaRPr>
                    </a:p>
                  </a:txBody>
                  <a:tcPr/>
                </a:tc>
                <a:tc>
                  <a:txBody>
                    <a:bodyPr/>
                    <a:lstStyle/>
                    <a:p>
                      <a:r>
                        <a:rPr lang="en-AU" dirty="0" smtClean="0"/>
                        <a:t>Never</a:t>
                      </a:r>
                      <a:r>
                        <a:rPr lang="en-AU" baseline="0" dirty="0" smtClean="0"/>
                        <a:t> </a:t>
                      </a:r>
                      <a:endParaRPr lang="en-AU" dirty="0"/>
                    </a:p>
                  </a:txBody>
                  <a:tcPr/>
                </a:tc>
                <a:tc>
                  <a:txBody>
                    <a:bodyPr/>
                    <a:lstStyle/>
                    <a:p>
                      <a:r>
                        <a:rPr lang="en-AU" dirty="0" smtClean="0"/>
                        <a:t>Occasionally</a:t>
                      </a:r>
                      <a:endParaRPr lang="en-AU" dirty="0"/>
                    </a:p>
                  </a:txBody>
                  <a:tcPr/>
                </a:tc>
                <a:tc>
                  <a:txBody>
                    <a:bodyPr/>
                    <a:lstStyle/>
                    <a:p>
                      <a:r>
                        <a:rPr lang="en-AU" dirty="0" smtClean="0"/>
                        <a:t>Often </a:t>
                      </a:r>
                      <a:endParaRPr lang="en-AU" dirty="0"/>
                    </a:p>
                  </a:txBody>
                  <a:tcPr/>
                </a:tc>
                <a:tc>
                  <a:txBody>
                    <a:bodyPr/>
                    <a:lstStyle/>
                    <a:p>
                      <a:r>
                        <a:rPr lang="en-AU" dirty="0" smtClean="0"/>
                        <a:t>Mostly </a:t>
                      </a:r>
                      <a:endParaRPr lang="en-AU" dirty="0"/>
                    </a:p>
                  </a:txBody>
                  <a:tcPr/>
                </a:tc>
                <a:tc>
                  <a:txBody>
                    <a:bodyPr/>
                    <a:lstStyle/>
                    <a:p>
                      <a:r>
                        <a:rPr lang="en-AU" dirty="0" smtClean="0"/>
                        <a:t>All the time</a:t>
                      </a:r>
                      <a:endParaRPr lang="en-AU" dirty="0"/>
                    </a:p>
                  </a:txBody>
                  <a:tcPr/>
                </a:tc>
              </a:tr>
              <a:tr h="642353">
                <a:tc>
                  <a:txBody>
                    <a:bodyPr/>
                    <a:lstStyle/>
                    <a:p>
                      <a:endParaRPr lang="en-AU" dirty="0"/>
                    </a:p>
                  </a:txBody>
                  <a:tcPr/>
                </a:tc>
                <a:tc>
                  <a:txBody>
                    <a:bodyPr/>
                    <a:lstStyle/>
                    <a:p>
                      <a:r>
                        <a:rPr lang="en-AU" dirty="0" smtClean="0"/>
                        <a:t>0</a:t>
                      </a:r>
                      <a:endParaRPr lang="en-AU" dirty="0"/>
                    </a:p>
                  </a:txBody>
                  <a:tcPr/>
                </a:tc>
                <a:tc>
                  <a:txBody>
                    <a:bodyPr/>
                    <a:lstStyle/>
                    <a:p>
                      <a:r>
                        <a:rPr lang="en-AU" dirty="0" smtClean="0"/>
                        <a:t>6 (20%)</a:t>
                      </a:r>
                      <a:endParaRPr lang="en-AU" dirty="0"/>
                    </a:p>
                  </a:txBody>
                  <a:tcPr/>
                </a:tc>
                <a:tc>
                  <a:txBody>
                    <a:bodyPr/>
                    <a:lstStyle/>
                    <a:p>
                      <a:r>
                        <a:rPr lang="en-AU" dirty="0" smtClean="0"/>
                        <a:t>11 (37%)</a:t>
                      </a:r>
                      <a:endParaRPr lang="en-AU" dirty="0"/>
                    </a:p>
                  </a:txBody>
                  <a:tcPr/>
                </a:tc>
                <a:tc>
                  <a:txBody>
                    <a:bodyPr/>
                    <a:lstStyle/>
                    <a:p>
                      <a:r>
                        <a:rPr lang="en-AU" dirty="0" smtClean="0"/>
                        <a:t>8 (27%)</a:t>
                      </a:r>
                      <a:endParaRPr lang="en-AU" dirty="0"/>
                    </a:p>
                  </a:txBody>
                  <a:tcPr/>
                </a:tc>
                <a:tc>
                  <a:txBody>
                    <a:bodyPr/>
                    <a:lstStyle/>
                    <a:p>
                      <a:r>
                        <a:rPr lang="en-AU" dirty="0" smtClean="0"/>
                        <a:t>5 (17%)</a:t>
                      </a:r>
                      <a:endParaRPr lang="en-AU" dirty="0"/>
                    </a:p>
                  </a:txBody>
                  <a:tcPr/>
                </a:tc>
              </a:tr>
            </a:tbl>
          </a:graphicData>
        </a:graphic>
      </p:graphicFrame>
    </p:spTree>
    <p:extLst>
      <p:ext uri="{BB962C8B-B14F-4D97-AF65-F5344CB8AC3E}">
        <p14:creationId xmlns:p14="http://schemas.microsoft.com/office/powerpoint/2010/main" xmlns="" val="175384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4638"/>
            <a:ext cx="8291264" cy="778098"/>
          </a:xfrm>
        </p:spPr>
        <p:txBody>
          <a:bodyPr>
            <a:noAutofit/>
          </a:bodyPr>
          <a:lstStyle/>
          <a:p>
            <a:r>
              <a:rPr lang="en-AU" sz="2400" b="1" dirty="0" smtClean="0">
                <a:solidFill>
                  <a:schemeClr val="accent1">
                    <a:lumMod val="75000"/>
                  </a:schemeClr>
                </a:solidFill>
                <a:latin typeface="Arial" pitchFamily="34" charset="0"/>
                <a:cs typeface="Arial" pitchFamily="34" charset="0"/>
              </a:rPr>
              <a:t>Strengths/good </a:t>
            </a:r>
            <a:r>
              <a:rPr lang="en-AU" sz="2400" b="1" dirty="0">
                <a:solidFill>
                  <a:schemeClr val="accent1">
                    <a:lumMod val="75000"/>
                  </a:schemeClr>
                </a:solidFill>
                <a:latin typeface="Arial" pitchFamily="34" charset="0"/>
                <a:cs typeface="Arial" pitchFamily="34" charset="0"/>
              </a:rPr>
              <a:t>things about </a:t>
            </a:r>
            <a:r>
              <a:rPr lang="en-AU" sz="2400" b="1" dirty="0" smtClean="0">
                <a:solidFill>
                  <a:schemeClr val="accent1">
                    <a:lumMod val="75000"/>
                  </a:schemeClr>
                </a:solidFill>
                <a:latin typeface="Arial" pitchFamily="34" charset="0"/>
                <a:cs typeface="Arial" pitchFamily="34" charset="0"/>
              </a:rPr>
              <a:t>current </a:t>
            </a:r>
            <a:r>
              <a:rPr lang="en-AU" sz="2400" b="1" dirty="0">
                <a:solidFill>
                  <a:schemeClr val="accent1">
                    <a:lumMod val="75000"/>
                  </a:schemeClr>
                </a:solidFill>
                <a:latin typeface="Arial" pitchFamily="34" charset="0"/>
                <a:cs typeface="Arial" pitchFamily="34" charset="0"/>
              </a:rPr>
              <a:t>opportunities for children in Canberra to learn </a:t>
            </a:r>
            <a:r>
              <a:rPr lang="en-AU" sz="2400" b="1" dirty="0" smtClean="0">
                <a:solidFill>
                  <a:schemeClr val="accent1">
                    <a:lumMod val="75000"/>
                  </a:schemeClr>
                </a:solidFill>
                <a:latin typeface="Arial" pitchFamily="34" charset="0"/>
                <a:cs typeface="Arial" pitchFamily="34" charset="0"/>
              </a:rPr>
              <a:t>Mandarin? </a:t>
            </a:r>
            <a:r>
              <a:rPr lang="en-AU" sz="2000" b="1" dirty="0" smtClean="0">
                <a:solidFill>
                  <a:schemeClr val="accent1">
                    <a:lumMod val="75000"/>
                  </a:schemeClr>
                </a:solidFill>
                <a:latin typeface="Arial" pitchFamily="34" charset="0"/>
                <a:cs typeface="Arial" pitchFamily="34" charset="0"/>
              </a:rPr>
              <a:t>(NCS parents)  </a:t>
            </a:r>
            <a:endParaRPr lang="en-AU" sz="2000" dirty="0">
              <a:solidFill>
                <a:schemeClr val="accent1">
                  <a:lumMod val="75000"/>
                </a:schemeClr>
              </a:solidFill>
              <a:latin typeface="Arial" pitchFamily="34" charset="0"/>
              <a:cs typeface="Arial" pitchFamily="34" charset="0"/>
            </a:endParaRPr>
          </a:p>
        </p:txBody>
      </p:sp>
      <p:sp>
        <p:nvSpPr>
          <p:cNvPr id="3" name="Content Placeholder 2"/>
          <p:cNvSpPr>
            <a:spLocks noGrp="1"/>
          </p:cNvSpPr>
          <p:nvPr>
            <p:ph sz="quarter" idx="1"/>
          </p:nvPr>
        </p:nvSpPr>
        <p:spPr>
          <a:xfrm>
            <a:off x="395536" y="1052736"/>
            <a:ext cx="8424936" cy="5616624"/>
          </a:xfrm>
        </p:spPr>
        <p:txBody>
          <a:bodyPr>
            <a:normAutofit fontScale="77500" lnSpcReduction="20000"/>
          </a:bodyPr>
          <a:lstStyle/>
          <a:p>
            <a:r>
              <a:rPr lang="en-AU" sz="2900" dirty="0" smtClean="0">
                <a:latin typeface="Arial" pitchFamily="34" charset="0"/>
                <a:cs typeface="Arial" pitchFamily="34" charset="0"/>
              </a:rPr>
              <a:t>Opportunities </a:t>
            </a:r>
            <a:r>
              <a:rPr lang="en-AU" sz="2900" dirty="0">
                <a:latin typeface="Arial" pitchFamily="34" charset="0"/>
                <a:cs typeface="Arial" pitchFamily="34" charset="0"/>
              </a:rPr>
              <a:t>to learn/ be immersed in Mandarin from a young </a:t>
            </a:r>
            <a:r>
              <a:rPr lang="en-AU" sz="2900" dirty="0" smtClean="0">
                <a:latin typeface="Arial" pitchFamily="34" charset="0"/>
                <a:cs typeface="Arial" pitchFamily="34" charset="0"/>
              </a:rPr>
              <a:t>age </a:t>
            </a:r>
            <a:endParaRPr lang="en-AU" sz="2900" dirty="0">
              <a:latin typeface="Arial" pitchFamily="34" charset="0"/>
              <a:cs typeface="Arial" pitchFamily="34" charset="0"/>
            </a:endParaRPr>
          </a:p>
          <a:p>
            <a:r>
              <a:rPr lang="en-AU" sz="2900" dirty="0" smtClean="0">
                <a:latin typeface="Arial" pitchFamily="34" charset="0"/>
                <a:cs typeface="Arial" pitchFamily="34" charset="0"/>
              </a:rPr>
              <a:t>Chinese Language Schools (CLS) </a:t>
            </a:r>
            <a:r>
              <a:rPr lang="en-AU" sz="2900" dirty="0">
                <a:latin typeface="Arial" pitchFamily="34" charset="0"/>
                <a:cs typeface="Arial" pitchFamily="34" charset="0"/>
              </a:rPr>
              <a:t>support native and non-native speakers and families. The fees are also affordable</a:t>
            </a:r>
          </a:p>
          <a:p>
            <a:r>
              <a:rPr lang="en-AU" sz="2900" dirty="0">
                <a:latin typeface="Arial" pitchFamily="34" charset="0"/>
                <a:cs typeface="Arial" pitchFamily="34" charset="0"/>
              </a:rPr>
              <a:t>Mandarin speaking </a:t>
            </a:r>
            <a:r>
              <a:rPr lang="en-AU" sz="2900" dirty="0" smtClean="0">
                <a:latin typeface="Arial" pitchFamily="34" charset="0"/>
                <a:cs typeface="Arial" pitchFamily="34" charset="0"/>
              </a:rPr>
              <a:t>community; </a:t>
            </a:r>
            <a:r>
              <a:rPr lang="en-AU" sz="2900" dirty="0">
                <a:latin typeface="Arial" pitchFamily="34" charset="0"/>
                <a:cs typeface="Arial" pitchFamily="34" charset="0"/>
              </a:rPr>
              <a:t>children have </a:t>
            </a:r>
            <a:r>
              <a:rPr lang="en-AU" sz="2900" dirty="0" smtClean="0">
                <a:latin typeface="Arial" pitchFamily="34" charset="0"/>
                <a:cs typeface="Arial" pitchFamily="34" charset="0"/>
              </a:rPr>
              <a:t>friends </a:t>
            </a:r>
            <a:r>
              <a:rPr lang="en-AU" sz="2900" dirty="0">
                <a:latin typeface="Arial" pitchFamily="34" charset="0"/>
                <a:cs typeface="Arial" pitchFamily="34" charset="0"/>
              </a:rPr>
              <a:t>from Chinese families from Chinese </a:t>
            </a:r>
            <a:r>
              <a:rPr lang="en-AU" sz="2900" dirty="0" smtClean="0">
                <a:latin typeface="Arial" pitchFamily="34" charset="0"/>
                <a:cs typeface="Arial" pitchFamily="34" charset="0"/>
              </a:rPr>
              <a:t>families   </a:t>
            </a:r>
            <a:endParaRPr lang="en-AU" sz="2900" dirty="0">
              <a:latin typeface="Arial" pitchFamily="34" charset="0"/>
              <a:cs typeface="Arial" pitchFamily="34" charset="0"/>
            </a:endParaRPr>
          </a:p>
          <a:p>
            <a:pPr marL="0" indent="0">
              <a:spcBef>
                <a:spcPts val="1800"/>
              </a:spcBef>
              <a:buNone/>
            </a:pPr>
            <a:r>
              <a:rPr lang="en-AU" sz="3100" b="1" dirty="0">
                <a:solidFill>
                  <a:schemeClr val="accent1">
                    <a:lumMod val="75000"/>
                  </a:schemeClr>
                </a:solidFill>
                <a:latin typeface="Arial" pitchFamily="34" charset="0"/>
                <a:cs typeface="Arial" pitchFamily="34" charset="0"/>
              </a:rPr>
              <a:t>What could be improved?</a:t>
            </a:r>
            <a:endParaRPr lang="en-AU" sz="3100" dirty="0">
              <a:solidFill>
                <a:schemeClr val="accent1">
                  <a:lumMod val="75000"/>
                </a:schemeClr>
              </a:solidFill>
              <a:latin typeface="Arial" pitchFamily="34" charset="0"/>
              <a:cs typeface="Arial" pitchFamily="34" charset="0"/>
            </a:endParaRPr>
          </a:p>
          <a:p>
            <a:r>
              <a:rPr lang="en-AU" sz="2900" dirty="0" smtClean="0">
                <a:latin typeface="Arial" pitchFamily="34" charset="0"/>
                <a:cs typeface="Arial" pitchFamily="34" charset="0"/>
              </a:rPr>
              <a:t>More engaging teaching, </a:t>
            </a:r>
            <a:r>
              <a:rPr lang="en-AU" sz="2900" dirty="0">
                <a:latin typeface="Arial" pitchFamily="34" charset="0"/>
                <a:cs typeface="Arial" pitchFamily="34" charset="0"/>
              </a:rPr>
              <a:t>more time each week and integrating </a:t>
            </a:r>
            <a:r>
              <a:rPr lang="en-AU" sz="2900" dirty="0" smtClean="0">
                <a:latin typeface="Arial" pitchFamily="34" charset="0"/>
                <a:cs typeface="Arial" pitchFamily="34" charset="0"/>
              </a:rPr>
              <a:t>M </a:t>
            </a:r>
            <a:r>
              <a:rPr lang="en-AU" sz="2900" dirty="0">
                <a:latin typeface="Arial" pitchFamily="34" charset="0"/>
                <a:cs typeface="Arial" pitchFamily="34" charset="0"/>
              </a:rPr>
              <a:t>into the rest of the curriculum so that it appears more relevant for </a:t>
            </a:r>
            <a:r>
              <a:rPr lang="en-AU" sz="2900" dirty="0" smtClean="0">
                <a:latin typeface="Arial" pitchFamily="34" charset="0"/>
                <a:cs typeface="Arial" pitchFamily="34" charset="0"/>
              </a:rPr>
              <a:t>students, </a:t>
            </a:r>
          </a:p>
          <a:p>
            <a:r>
              <a:rPr lang="en-AU" sz="2900" dirty="0" smtClean="0">
                <a:latin typeface="Arial" pitchFamily="34" charset="0"/>
                <a:cs typeface="Arial" pitchFamily="34" charset="0"/>
              </a:rPr>
              <a:t>Better </a:t>
            </a:r>
            <a:r>
              <a:rPr lang="en-AU" sz="2900" dirty="0">
                <a:latin typeface="Arial" pitchFamily="34" charset="0"/>
                <a:cs typeface="Arial" pitchFamily="34" charset="0"/>
              </a:rPr>
              <a:t>transparency regarding measuring </a:t>
            </a:r>
            <a:r>
              <a:rPr lang="en-AU" sz="2900" dirty="0" smtClean="0">
                <a:latin typeface="Arial" pitchFamily="34" charset="0"/>
                <a:cs typeface="Arial" pitchFamily="34" charset="0"/>
              </a:rPr>
              <a:t>Mandarin </a:t>
            </a:r>
            <a:r>
              <a:rPr lang="en-AU" sz="2900" dirty="0">
                <a:latin typeface="Arial" pitchFamily="34" charset="0"/>
                <a:cs typeface="Arial" pitchFamily="34" charset="0"/>
              </a:rPr>
              <a:t>proficiency. </a:t>
            </a:r>
          </a:p>
          <a:p>
            <a:r>
              <a:rPr lang="en-AU" sz="2900" dirty="0">
                <a:latin typeface="Arial" pitchFamily="34" charset="0"/>
                <a:cs typeface="Arial" pitchFamily="34" charset="0"/>
              </a:rPr>
              <a:t>More programs, and increased access: for young children (under 5</a:t>
            </a:r>
            <a:r>
              <a:rPr lang="en-AU" sz="2900" dirty="0" smtClean="0">
                <a:latin typeface="Arial" pitchFamily="34" charset="0"/>
                <a:cs typeface="Arial" pitchFamily="34" charset="0"/>
              </a:rPr>
              <a:t>); in </a:t>
            </a:r>
            <a:r>
              <a:rPr lang="en-AU" sz="2900" dirty="0">
                <a:latin typeface="Arial" pitchFamily="34" charset="0"/>
                <a:cs typeface="Arial" pitchFamily="34" charset="0"/>
              </a:rPr>
              <a:t>the private school </a:t>
            </a:r>
            <a:r>
              <a:rPr lang="en-AU" sz="2900" dirty="0" smtClean="0">
                <a:latin typeface="Arial" pitchFamily="34" charset="0"/>
                <a:cs typeface="Arial" pitchFamily="34" charset="0"/>
              </a:rPr>
              <a:t>system; in secondary schools </a:t>
            </a:r>
            <a:endParaRPr lang="en-AU" sz="2900" dirty="0">
              <a:latin typeface="Arial" pitchFamily="34" charset="0"/>
              <a:cs typeface="Arial" pitchFamily="34" charset="0"/>
            </a:endParaRPr>
          </a:p>
          <a:p>
            <a:r>
              <a:rPr lang="en-AU" sz="2900" dirty="0">
                <a:latin typeface="Arial" pitchFamily="34" charset="0"/>
                <a:cs typeface="Arial" pitchFamily="34" charset="0"/>
              </a:rPr>
              <a:t>More dedicated approach to support children to become fluent who are from non Mandarin speaking families </a:t>
            </a:r>
          </a:p>
        </p:txBody>
      </p:sp>
    </p:spTree>
    <p:extLst>
      <p:ext uri="{BB962C8B-B14F-4D97-AF65-F5344CB8AC3E}">
        <p14:creationId xmlns:p14="http://schemas.microsoft.com/office/powerpoint/2010/main" xmlns="" val="14814622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544</TotalTime>
  <Words>1274</Words>
  <Application>Microsoft Office PowerPoint</Application>
  <PresentationFormat>On-screen Show (4:3)</PresentationFormat>
  <Paragraphs>322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Equity</vt:lpstr>
      <vt:lpstr>Chinese Language in the ACT region  </vt:lpstr>
      <vt:lpstr>Languages spoken at home in the ACT 2011</vt:lpstr>
      <vt:lpstr>Slide 3</vt:lpstr>
      <vt:lpstr>Slide 4</vt:lpstr>
      <vt:lpstr>School-age students studying Mandarin in the ACT in 2013</vt:lpstr>
      <vt:lpstr>Student retention  </vt:lpstr>
      <vt:lpstr>Students in ACT Colleges in Years 11 and 12  </vt:lpstr>
      <vt:lpstr>Parents’ Survey (47 responses)</vt:lpstr>
      <vt:lpstr>Strengths/good things about current opportunities for children in Canberra to learn Mandarin? (NCS parents)  </vt:lpstr>
      <vt:lpstr>Comments from NCS parents</vt:lpstr>
      <vt:lpstr>Strengths/good things about current opportunities for children in Canberra to learn Mandarin? (CS parents)  </vt:lpstr>
      <vt:lpstr> What could be improved? (CSP)</vt:lpstr>
      <vt:lpstr>Comments from Chinese-Speaking parents  </vt:lpstr>
      <vt:lpstr>Teachers’ survey (7 responses) Five teachers had experience in the types of classes shown in the chart below, one did not identify where they taught (possibly CLS?) and one did private tutoring.   </vt:lpstr>
      <vt:lpstr>  What are the main challenges? </vt:lpstr>
      <vt:lpstr>  What  would help improve outcomes in terms of communicative abilities in Mandarin? </vt:lpstr>
      <vt:lpstr>Other issues/comments</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Chinese Language in the ACT region</dc:title>
  <dc:creator>mandy</dc:creator>
  <cp:lastModifiedBy>mandy</cp:lastModifiedBy>
  <cp:revision>61</cp:revision>
  <dcterms:created xsi:type="dcterms:W3CDTF">2013-08-06T03:45:27Z</dcterms:created>
  <dcterms:modified xsi:type="dcterms:W3CDTF">2013-08-13T10:43:53Z</dcterms:modified>
</cp:coreProperties>
</file>