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FA19-2740-4DF4-9BB8-87D5F265742F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9A5DE-903D-43E0-BCFD-4EE8C83F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Mandarin Education in the ACT:</a:t>
            </a:r>
            <a:br>
              <a:rPr lang="en-US" sz="3600" b="1" dirty="0" smtClean="0"/>
            </a:br>
            <a:r>
              <a:rPr lang="en-US" sz="3600" b="1" dirty="0" smtClean="0"/>
              <a:t>Pathways to Proficiency</a:t>
            </a:r>
            <a:br>
              <a:rPr lang="en-US" sz="3600" b="1" dirty="0" smtClean="0"/>
            </a:br>
            <a:r>
              <a:rPr lang="en-US" sz="3600" b="1" dirty="0" smtClean="0"/>
              <a:t>10 August, 2013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Jane Orton, PhD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Chinese Teacher Training Centre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University of Melbourne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Provision Update - Since 2008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Chinese still smallest – max. 90,000 students</a:t>
            </a:r>
          </a:p>
          <a:p>
            <a:r>
              <a:rPr lang="en-US" dirty="0" smtClean="0"/>
              <a:t>German next smallest at about 127,000</a:t>
            </a:r>
          </a:p>
          <a:p>
            <a:r>
              <a:rPr lang="en-US" dirty="0" smtClean="0"/>
              <a:t>Japanese the largest at about 330,000+. </a:t>
            </a:r>
            <a:endParaRPr lang="en-US" dirty="0"/>
          </a:p>
          <a:p>
            <a:r>
              <a:rPr lang="en-US" dirty="0" smtClean="0"/>
              <a:t>More programs everywhere, especially in Primary and in the Catholic Sector</a:t>
            </a:r>
          </a:p>
          <a:p>
            <a:r>
              <a:rPr lang="en-US" dirty="0" smtClean="0"/>
              <a:t>Replacing German, even Japanese &gt; tensions</a:t>
            </a:r>
          </a:p>
          <a:p>
            <a:r>
              <a:rPr lang="en-US" dirty="0" smtClean="0"/>
              <a:t>Programs same as ever &gt; same old problems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Key Problems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Administrators not knowledgeable about language learning, or special needs of Chinese</a:t>
            </a:r>
          </a:p>
          <a:p>
            <a:r>
              <a:rPr lang="en-US" dirty="0" smtClean="0"/>
              <a:t>Primary = 30 </a:t>
            </a:r>
            <a:r>
              <a:rPr lang="en-US" dirty="0" err="1" smtClean="0"/>
              <a:t>mins</a:t>
            </a:r>
            <a:r>
              <a:rPr lang="en-US" dirty="0" smtClean="0"/>
              <a:t> a week = a waste of time</a:t>
            </a:r>
          </a:p>
          <a:p>
            <a:r>
              <a:rPr lang="en-US" dirty="0" smtClean="0"/>
              <a:t>Too often just songs + noun clusters, e.g. animals </a:t>
            </a:r>
          </a:p>
          <a:p>
            <a:r>
              <a:rPr lang="en-US" dirty="0" smtClean="0"/>
              <a:t>All levels pedagogy still very limited – a quick rush to drill in the characters</a:t>
            </a:r>
          </a:p>
          <a:p>
            <a:r>
              <a:rPr lang="en-US" dirty="0" smtClean="0"/>
              <a:t>Almost all teaching is done in English</a:t>
            </a:r>
          </a:p>
          <a:p>
            <a:pPr>
              <a:buNone/>
            </a:pPr>
            <a:r>
              <a:rPr lang="en-US" dirty="0" smtClean="0"/>
              <a:t>&gt;  Kids don’t learn; get discouraged/bored </a:t>
            </a:r>
          </a:p>
          <a:p>
            <a:pPr>
              <a:buNone/>
            </a:pPr>
            <a:r>
              <a:rPr lang="en-US" dirty="0" smtClean="0"/>
              <a:t>&gt;  Give up as soon as they can = 95%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Heritage Speakers/Year 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Heritage (home speaker) learners dominate the L2 scene at every level in most schools</a:t>
            </a:r>
          </a:p>
          <a:p>
            <a:r>
              <a:rPr lang="en-US" dirty="0" smtClean="0"/>
              <a:t>Year 12 ratio of Heritage : Classroom Learner (genuine L2) in Victoria and NSW of about 8 : 1.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&gt;  WA barring Heritage students at Yr 12 &gt; anger</a:t>
            </a:r>
          </a:p>
          <a:p>
            <a:pPr>
              <a:buNone/>
            </a:pPr>
            <a:r>
              <a:rPr lang="en-US" dirty="0" smtClean="0"/>
              <a:t>&gt;   Vic – offering bonus for ‘bilingualism’ if take higher level + considering dividing by number of hours of formal study – under discussion now.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Advances 1 </a:t>
            </a:r>
            <a:r>
              <a:rPr lang="en-US" sz="3600" dirty="0" smtClean="0"/>
              <a:t>– </a:t>
            </a:r>
            <a:r>
              <a:rPr lang="en-US" sz="3600" b="1" dirty="0" smtClean="0"/>
              <a:t>Programs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New style primary programs: in WA, Vic, NSW </a:t>
            </a:r>
          </a:p>
          <a:p>
            <a:pPr>
              <a:buNone/>
            </a:pPr>
            <a:r>
              <a:rPr lang="en-US" dirty="0" smtClean="0"/>
              <a:t>– VERY few but VERY exciting as being </a:t>
            </a:r>
            <a:r>
              <a:rPr lang="en-US" smtClean="0"/>
              <a:t>done well =</a:t>
            </a:r>
          </a:p>
          <a:p>
            <a:pPr>
              <a:buNone/>
            </a:pPr>
            <a:r>
              <a:rPr lang="en-US" dirty="0" smtClean="0"/>
              <a:t>+ time +intensive/immersion/ bilingual programs</a:t>
            </a:r>
            <a:endParaRPr lang="en-US" dirty="0"/>
          </a:p>
          <a:p>
            <a:pPr>
              <a:buNone/>
            </a:pPr>
            <a:r>
              <a:rPr lang="en-US" dirty="0" smtClean="0"/>
              <a:t>(and still some old ones in Vic, NSW, SA and </a:t>
            </a:r>
            <a:r>
              <a:rPr lang="en-US" dirty="0" err="1" smtClean="0"/>
              <a:t>Qld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–  gesture-based (AIM) using drama, stories</a:t>
            </a:r>
          </a:p>
          <a:p>
            <a:pPr>
              <a:buNone/>
            </a:pPr>
            <a:r>
              <a:rPr lang="en-US" dirty="0" smtClean="0"/>
              <a:t>–  CLIL, with content in science, SOSE, ICT</a:t>
            </a:r>
          </a:p>
          <a:p>
            <a:pPr>
              <a:buNone/>
            </a:pPr>
            <a:r>
              <a:rPr lang="en-US" dirty="0" smtClean="0"/>
              <a:t>– Ready for National Curriculum of min. 350 hrs  </a:t>
            </a:r>
          </a:p>
          <a:p>
            <a:r>
              <a:rPr lang="en-US" dirty="0" smtClean="0"/>
              <a:t>New bilingual high school in Melbourne in 2014.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Advances 2 </a:t>
            </a:r>
            <a:r>
              <a:rPr lang="en-US" sz="3600" dirty="0" smtClean="0"/>
              <a:t>– </a:t>
            </a:r>
            <a:r>
              <a:rPr lang="en-US" sz="3600" b="1" dirty="0" smtClean="0"/>
              <a:t>Resources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Language Learning Space – rich supply of well arranged, linked and indexed work on all and everything Chinese</a:t>
            </a:r>
          </a:p>
          <a:p>
            <a:r>
              <a:rPr lang="en-US" dirty="0" smtClean="0"/>
              <a:t>For teachers and for students</a:t>
            </a:r>
          </a:p>
          <a:p>
            <a:r>
              <a:rPr lang="en-US" dirty="0" smtClean="0"/>
              <a:t>COOL material!</a:t>
            </a:r>
          </a:p>
          <a:p>
            <a:pPr>
              <a:buNone/>
            </a:pPr>
            <a:r>
              <a:rPr lang="en-US" dirty="0" smtClean="0"/>
              <a:t>[Otherwise, too many beginner resources = no Book 2; most pretty much same old same old in the way they treat language and content – low appeal and no intellectual development at all]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Advances 3– Professional Learning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924800" cy="4525963"/>
          </a:xfrm>
        </p:spPr>
        <p:txBody>
          <a:bodyPr/>
          <a:lstStyle/>
          <a:p>
            <a:r>
              <a:rPr lang="en-US" dirty="0" smtClean="0"/>
              <a:t>Noticeable increase in numbers at CTTC PDs</a:t>
            </a:r>
          </a:p>
          <a:p>
            <a:r>
              <a:rPr lang="en-US" dirty="0" smtClean="0"/>
              <a:t>Noticeable interest from Ts in talking about teaching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Mandarin Education in the ACT: Pathways to Proficiency 10 August, 2013</vt:lpstr>
      <vt:lpstr>National Provision Update - Since 2008</vt:lpstr>
      <vt:lpstr>Key Problems </vt:lpstr>
      <vt:lpstr>Heritage Speakers/Year 12</vt:lpstr>
      <vt:lpstr>Advances 1 – Programs</vt:lpstr>
      <vt:lpstr>Advances 2 – Resources</vt:lpstr>
      <vt:lpstr>Advances 3– Professional Learning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Mandarin Education in the ACT: Pathways to Proficiency 10 August, 2013</dc:title>
  <dc:creator>mandy</dc:creator>
  <cp:lastModifiedBy>mandy</cp:lastModifiedBy>
  <cp:revision>39</cp:revision>
  <dcterms:created xsi:type="dcterms:W3CDTF">2013-08-13T04:08:42Z</dcterms:created>
  <dcterms:modified xsi:type="dcterms:W3CDTF">2013-08-13T10:32:03Z</dcterms:modified>
</cp:coreProperties>
</file>